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8" r:id="rId1"/>
  </p:sldMasterIdLst>
  <p:notesMasterIdLst>
    <p:notesMasterId r:id="rId73"/>
  </p:notesMasterIdLst>
  <p:handoutMasterIdLst>
    <p:handoutMasterId r:id="rId74"/>
  </p:handoutMasterIdLst>
  <p:sldIdLst>
    <p:sldId id="256" r:id="rId2"/>
    <p:sldId id="292" r:id="rId3"/>
    <p:sldId id="291" r:id="rId4"/>
    <p:sldId id="293" r:id="rId5"/>
    <p:sldId id="294" r:id="rId6"/>
    <p:sldId id="257" r:id="rId7"/>
    <p:sldId id="258" r:id="rId8"/>
    <p:sldId id="307" r:id="rId9"/>
    <p:sldId id="295" r:id="rId10"/>
    <p:sldId id="296" r:id="rId11"/>
    <p:sldId id="297" r:id="rId12"/>
    <p:sldId id="299" r:id="rId13"/>
    <p:sldId id="298" r:id="rId14"/>
    <p:sldId id="300" r:id="rId15"/>
    <p:sldId id="301" r:id="rId16"/>
    <p:sldId id="286" r:id="rId17"/>
    <p:sldId id="288" r:id="rId18"/>
    <p:sldId id="302" r:id="rId19"/>
    <p:sldId id="261" r:id="rId20"/>
    <p:sldId id="262" r:id="rId21"/>
    <p:sldId id="303" r:id="rId22"/>
    <p:sldId id="263" r:id="rId23"/>
    <p:sldId id="289" r:id="rId24"/>
    <p:sldId id="304" r:id="rId25"/>
    <p:sldId id="265" r:id="rId26"/>
    <p:sldId id="305" r:id="rId27"/>
    <p:sldId id="266" r:id="rId28"/>
    <p:sldId id="267" r:id="rId29"/>
    <p:sldId id="268" r:id="rId30"/>
    <p:sldId id="269" r:id="rId31"/>
    <p:sldId id="306" r:id="rId32"/>
    <p:sldId id="270" r:id="rId33"/>
    <p:sldId id="271" r:id="rId34"/>
    <p:sldId id="272" r:id="rId35"/>
    <p:sldId id="308" r:id="rId36"/>
    <p:sldId id="309" r:id="rId37"/>
    <p:sldId id="273" r:id="rId38"/>
    <p:sldId id="310" r:id="rId39"/>
    <p:sldId id="274" r:id="rId40"/>
    <p:sldId id="311" r:id="rId41"/>
    <p:sldId id="312" r:id="rId42"/>
    <p:sldId id="313" r:id="rId43"/>
    <p:sldId id="275" r:id="rId44"/>
    <p:sldId id="314" r:id="rId45"/>
    <p:sldId id="276" r:id="rId46"/>
    <p:sldId id="277" r:id="rId47"/>
    <p:sldId id="278" r:id="rId48"/>
    <p:sldId id="315" r:id="rId49"/>
    <p:sldId id="279" r:id="rId50"/>
    <p:sldId id="280" r:id="rId51"/>
    <p:sldId id="316" r:id="rId52"/>
    <p:sldId id="317" r:id="rId53"/>
    <p:sldId id="318" r:id="rId54"/>
    <p:sldId id="281" r:id="rId55"/>
    <p:sldId id="319" r:id="rId56"/>
    <p:sldId id="320" r:id="rId57"/>
    <p:sldId id="321" r:id="rId58"/>
    <p:sldId id="282" r:id="rId59"/>
    <p:sldId id="322" r:id="rId60"/>
    <p:sldId id="323" r:id="rId61"/>
    <p:sldId id="324" r:id="rId62"/>
    <p:sldId id="283" r:id="rId63"/>
    <p:sldId id="325" r:id="rId64"/>
    <p:sldId id="326" r:id="rId65"/>
    <p:sldId id="327" r:id="rId66"/>
    <p:sldId id="284" r:id="rId67"/>
    <p:sldId id="290" r:id="rId68"/>
    <p:sldId id="328" r:id="rId69"/>
    <p:sldId id="285" r:id="rId70"/>
    <p:sldId id="329" r:id="rId71"/>
    <p:sldId id="330" r:id="rId7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00" autoAdjust="0"/>
    <p:restoredTop sz="94600"/>
  </p:normalViewPr>
  <p:slideViewPr>
    <p:cSldViewPr>
      <p:cViewPr varScale="1">
        <p:scale>
          <a:sx n="74" d="100"/>
          <a:sy n="74" d="100"/>
        </p:scale>
        <p:origin x="105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28160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panose="02020603050405020304" pitchFamily="18" charset="0"/>
              </a:defRPr>
            </a:lvl1pPr>
          </a:lstStyle>
          <a:p>
            <a:endParaRPr lang="en-US" altLang="en-US"/>
          </a:p>
        </p:txBody>
      </p:sp>
      <p:sp>
        <p:nvSpPr>
          <p:cNvPr id="28160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28160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panose="02020603050405020304" pitchFamily="18" charset="0"/>
              </a:defRPr>
            </a:lvl1pPr>
          </a:lstStyle>
          <a:p>
            <a:fld id="{1D59AA74-3E82-4B34-B84E-6C279EDC7135}" type="slidenum">
              <a:rPr lang="en-US" altLang="en-US"/>
              <a:pPr/>
              <a:t>‹#›</a:t>
            </a:fld>
            <a:endParaRPr lang="en-US" altLang="en-US"/>
          </a:p>
        </p:txBody>
      </p:sp>
    </p:spTree>
    <p:extLst>
      <p:ext uri="{BB962C8B-B14F-4D97-AF65-F5344CB8AC3E}">
        <p14:creationId xmlns:p14="http://schemas.microsoft.com/office/powerpoint/2010/main" val="4242902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2805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panose="02020603050405020304" pitchFamily="18" charset="0"/>
              </a:defRPr>
            </a:lvl1pPr>
          </a:lstStyle>
          <a:p>
            <a:endParaRPr lang="en-US" altLang="en-US"/>
          </a:p>
        </p:txBody>
      </p:sp>
      <p:sp>
        <p:nvSpPr>
          <p:cNvPr id="28058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0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05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280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panose="02020603050405020304" pitchFamily="18" charset="0"/>
              </a:defRPr>
            </a:lvl1pPr>
          </a:lstStyle>
          <a:p>
            <a:fld id="{A8A1D076-8E31-4C80-BA31-FC777280F5F2}" type="slidenum">
              <a:rPr lang="en-US" altLang="en-US"/>
              <a:pPr/>
              <a:t>‹#›</a:t>
            </a:fld>
            <a:endParaRPr lang="en-US" altLang="en-US"/>
          </a:p>
        </p:txBody>
      </p:sp>
    </p:spTree>
    <p:extLst>
      <p:ext uri="{BB962C8B-B14F-4D97-AF65-F5344CB8AC3E}">
        <p14:creationId xmlns:p14="http://schemas.microsoft.com/office/powerpoint/2010/main" val="34998889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239CF9-548A-40D5-AB5E-B657B171C9C8}" type="slidenum">
              <a:rPr lang="en-US" altLang="en-US"/>
              <a:pPr/>
              <a:t>1</a:t>
            </a:fld>
            <a:endParaRPr lang="en-US" altLang="en-US"/>
          </a:p>
        </p:txBody>
      </p:sp>
      <p:sp>
        <p:nvSpPr>
          <p:cNvPr id="282626" name="Rectangle 2"/>
          <p:cNvSpPr>
            <a:spLocks noRo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2798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3065DF-2D8B-43F5-8AC5-3FF0C4AAA4BB}" type="slidenum">
              <a:rPr lang="en-US" altLang="en-US"/>
              <a:pPr/>
              <a:t>10</a:t>
            </a:fld>
            <a:endParaRPr lang="en-US" altLang="en-US"/>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727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13E74A-2C07-40A4-B72F-FEE78134086C}" type="slidenum">
              <a:rPr lang="en-US" altLang="en-US"/>
              <a:pPr/>
              <a:t>11</a:t>
            </a:fld>
            <a:endParaRPr lang="en-US" altLang="en-US"/>
          </a:p>
        </p:txBody>
      </p:sp>
      <p:sp>
        <p:nvSpPr>
          <p:cNvPr id="292866" name="Rectangle 2"/>
          <p:cNvSpPr>
            <a:spLocks noRo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10350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D803C-21D1-4E2F-BC76-A11583D3DAF1}" type="slidenum">
              <a:rPr lang="en-US" altLang="en-US"/>
              <a:pPr/>
              <a:t>12</a:t>
            </a:fld>
            <a:endParaRPr lang="en-US" altLang="en-US"/>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5814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43F98E-00E3-45D9-A88E-93B06FF990ED}" type="slidenum">
              <a:rPr lang="en-US" altLang="en-US"/>
              <a:pPr/>
              <a:t>13</a:t>
            </a:fld>
            <a:endParaRPr lang="en-US" altLang="en-US"/>
          </a:p>
        </p:txBody>
      </p:sp>
      <p:sp>
        <p:nvSpPr>
          <p:cNvPr id="294914" name="Rectangle 2"/>
          <p:cNvSpPr>
            <a:spLocks noRo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54188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4A8A2-EF4D-41C2-AEF7-4B8A21273D2D}" type="slidenum">
              <a:rPr lang="en-US" altLang="en-US"/>
              <a:pPr/>
              <a:t>14</a:t>
            </a:fld>
            <a:endParaRPr lang="en-US" altLang="en-US"/>
          </a:p>
        </p:txBody>
      </p:sp>
      <p:sp>
        <p:nvSpPr>
          <p:cNvPr id="295938" name="Rectangle 2"/>
          <p:cNvSpPr>
            <a:spLocks noRo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4755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962F3-088D-4BD6-96D8-88715FA94B17}" type="slidenum">
              <a:rPr lang="en-US" altLang="en-US"/>
              <a:pPr/>
              <a:t>15</a:t>
            </a:fld>
            <a:endParaRPr lang="en-US" altLang="en-US"/>
          </a:p>
        </p:txBody>
      </p:sp>
      <p:sp>
        <p:nvSpPr>
          <p:cNvPr id="296962" name="Rectangle 2"/>
          <p:cNvSpPr>
            <a:spLocks noRo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2219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EB475A-7F4A-4012-BF19-A41D7C93AD8E}" type="slidenum">
              <a:rPr lang="en-US" altLang="en-US"/>
              <a:pPr/>
              <a:t>16</a:t>
            </a:fld>
            <a:endParaRPr lang="en-US" altLang="en-US"/>
          </a:p>
        </p:txBody>
      </p:sp>
      <p:sp>
        <p:nvSpPr>
          <p:cNvPr id="297986" name="Rectangle 2"/>
          <p:cNvSpPr>
            <a:spLocks noRo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86576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8FE359-AA96-46A1-8CC7-00B3633A32CC}" type="slidenum">
              <a:rPr lang="en-US" altLang="en-US"/>
              <a:pPr/>
              <a:t>17</a:t>
            </a:fld>
            <a:endParaRPr lang="en-US" altLang="en-US"/>
          </a:p>
        </p:txBody>
      </p:sp>
      <p:sp>
        <p:nvSpPr>
          <p:cNvPr id="299010" name="Rectangle 2"/>
          <p:cNvSpPr>
            <a:spLocks noRo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46066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BC901-A168-4185-8E43-581DE8990530}" type="slidenum">
              <a:rPr lang="en-US" altLang="en-US"/>
              <a:pPr/>
              <a:t>18</a:t>
            </a:fld>
            <a:endParaRPr lang="en-US" altLang="en-US"/>
          </a:p>
        </p:txBody>
      </p:sp>
      <p:sp>
        <p:nvSpPr>
          <p:cNvPr id="300034" name="Rectangle 2"/>
          <p:cNvSpPr>
            <a:spLocks noRo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95907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4C914-56DE-4FD6-A38E-78B7A0D1AF6C}" type="slidenum">
              <a:rPr lang="en-US" altLang="en-US"/>
              <a:pPr/>
              <a:t>19</a:t>
            </a:fld>
            <a:endParaRPr lang="en-US" altLang="en-US"/>
          </a:p>
        </p:txBody>
      </p:sp>
      <p:sp>
        <p:nvSpPr>
          <p:cNvPr id="301058" name="Rectangle 2"/>
          <p:cNvSpPr>
            <a:spLocks noRo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7235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625B80-07D6-4786-B311-F1B361465B56}" type="slidenum">
              <a:rPr lang="en-US" altLang="en-US"/>
              <a:pPr/>
              <a:t>2</a:t>
            </a:fld>
            <a:endParaRPr lang="en-US" altLang="en-US"/>
          </a:p>
        </p:txBody>
      </p:sp>
      <p:sp>
        <p:nvSpPr>
          <p:cNvPr id="283650" name="Rectangle 2"/>
          <p:cNvSpPr>
            <a:spLocks noRo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58977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49AC04-4428-4672-B0A7-6E1F8172B03E}" type="slidenum">
              <a:rPr lang="en-US" altLang="en-US"/>
              <a:pPr/>
              <a:t>20</a:t>
            </a:fld>
            <a:endParaRPr lang="en-US" altLang="en-US"/>
          </a:p>
        </p:txBody>
      </p:sp>
      <p:sp>
        <p:nvSpPr>
          <p:cNvPr id="302082" name="Rectangle 2"/>
          <p:cNvSpPr>
            <a:spLocks noRo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33236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D2EEB9-EDBB-4243-8247-01A30E2B9DD7}" type="slidenum">
              <a:rPr lang="en-US" altLang="en-US"/>
              <a:pPr/>
              <a:t>21</a:t>
            </a:fld>
            <a:endParaRPr lang="en-US" altLang="en-US"/>
          </a:p>
        </p:txBody>
      </p:sp>
      <p:sp>
        <p:nvSpPr>
          <p:cNvPr id="303106" name="Rectangle 2"/>
          <p:cNvSpPr>
            <a:spLocks noRo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28732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84EAC-0778-44D9-B9C3-A5F909703D00}" type="slidenum">
              <a:rPr lang="en-US" altLang="en-US"/>
              <a:pPr/>
              <a:t>22</a:t>
            </a:fld>
            <a:endParaRPr lang="en-US" altLang="en-US"/>
          </a:p>
        </p:txBody>
      </p:sp>
      <p:sp>
        <p:nvSpPr>
          <p:cNvPr id="304130" name="Rectangle 2"/>
          <p:cNvSpPr>
            <a:spLocks noRo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92147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F6AFF-DDA6-4763-AF5C-84CFF0A2740A}" type="slidenum">
              <a:rPr lang="en-US" altLang="en-US"/>
              <a:pPr/>
              <a:t>23</a:t>
            </a:fld>
            <a:endParaRPr lang="en-US" altLang="en-US"/>
          </a:p>
        </p:txBody>
      </p:sp>
      <p:sp>
        <p:nvSpPr>
          <p:cNvPr id="305154" name="Rectangle 2"/>
          <p:cNvSpPr>
            <a:spLocks noRo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60586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7BE3B4-F99F-4D15-9BDC-2300BA316D16}" type="slidenum">
              <a:rPr lang="en-US" altLang="en-US"/>
              <a:pPr/>
              <a:t>24</a:t>
            </a:fld>
            <a:endParaRPr lang="en-US" altLang="en-US"/>
          </a:p>
        </p:txBody>
      </p:sp>
      <p:sp>
        <p:nvSpPr>
          <p:cNvPr id="306178" name="Rectangle 2"/>
          <p:cNvSpPr>
            <a:spLocks noRo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19486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EFDC0-2D60-4AB5-9D34-5A08DA30A6EA}" type="slidenum">
              <a:rPr lang="en-US" altLang="en-US"/>
              <a:pPr/>
              <a:t>25</a:t>
            </a:fld>
            <a:endParaRPr lang="en-US" altLang="en-US"/>
          </a:p>
        </p:txBody>
      </p:sp>
      <p:sp>
        <p:nvSpPr>
          <p:cNvPr id="307202" name="Rectangle 2"/>
          <p:cNvSpPr>
            <a:spLocks noRo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6931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B3DB6-7453-453A-84E3-C487F4DE42B2}" type="slidenum">
              <a:rPr lang="en-US" altLang="en-US"/>
              <a:pPr/>
              <a:t>26</a:t>
            </a:fld>
            <a:endParaRPr lang="en-US" altLang="en-US"/>
          </a:p>
        </p:txBody>
      </p:sp>
      <p:sp>
        <p:nvSpPr>
          <p:cNvPr id="308226" name="Rectangle 2"/>
          <p:cNvSpPr>
            <a:spLocks noRo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45864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098FCB-6C58-44C9-A089-EE53FF2AE49D}" type="slidenum">
              <a:rPr lang="en-US" altLang="en-US"/>
              <a:pPr/>
              <a:t>27</a:t>
            </a:fld>
            <a:endParaRPr lang="en-US" altLang="en-US"/>
          </a:p>
        </p:txBody>
      </p:sp>
      <p:sp>
        <p:nvSpPr>
          <p:cNvPr id="309250" name="Rectangle 2"/>
          <p:cNvSpPr>
            <a:spLocks noRot="1"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53156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CEB60C-475D-4120-AF1F-E333227E1C90}" type="slidenum">
              <a:rPr lang="en-US" altLang="en-US"/>
              <a:pPr/>
              <a:t>28</a:t>
            </a:fld>
            <a:endParaRPr lang="en-US" altLang="en-US"/>
          </a:p>
        </p:txBody>
      </p:sp>
      <p:sp>
        <p:nvSpPr>
          <p:cNvPr id="310274" name="Rectangle 2"/>
          <p:cNvSpPr>
            <a:spLocks noRo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94078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255AC-95AB-4B54-9D4D-0740B1DA75CC}" type="slidenum">
              <a:rPr lang="en-US" altLang="en-US"/>
              <a:pPr/>
              <a:t>29</a:t>
            </a:fld>
            <a:endParaRPr lang="en-US" altLang="en-US"/>
          </a:p>
        </p:txBody>
      </p:sp>
      <p:sp>
        <p:nvSpPr>
          <p:cNvPr id="311298" name="Rectangle 2"/>
          <p:cNvSpPr>
            <a:spLocks noRo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5927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1BE0B1-2777-42CD-AC99-E8F6F5677C1D}" type="slidenum">
              <a:rPr lang="en-US" altLang="en-US"/>
              <a:pPr/>
              <a:t>3</a:t>
            </a:fld>
            <a:endParaRPr lang="en-US" altLang="en-US"/>
          </a:p>
        </p:txBody>
      </p:sp>
      <p:sp>
        <p:nvSpPr>
          <p:cNvPr id="284674" name="Rectangle 2"/>
          <p:cNvSpPr>
            <a:spLocks noRo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92052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80180-A99A-47CA-AD4E-D9E2333027B2}" type="slidenum">
              <a:rPr lang="en-US" altLang="en-US"/>
              <a:pPr/>
              <a:t>30</a:t>
            </a:fld>
            <a:endParaRPr lang="en-US" altLang="en-US"/>
          </a:p>
        </p:txBody>
      </p:sp>
      <p:sp>
        <p:nvSpPr>
          <p:cNvPr id="312322" name="Rectangle 2"/>
          <p:cNvSpPr>
            <a:spLocks noRo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31395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480E6-FA9A-4623-8D54-CC852F26FEA5}" type="slidenum">
              <a:rPr lang="en-US" altLang="en-US"/>
              <a:pPr/>
              <a:t>31</a:t>
            </a:fld>
            <a:endParaRPr lang="en-US" altLang="en-US"/>
          </a:p>
        </p:txBody>
      </p:sp>
      <p:sp>
        <p:nvSpPr>
          <p:cNvPr id="313346" name="Rectangle 2"/>
          <p:cNvSpPr>
            <a:spLocks noRo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71522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C149BA-C33B-4240-832D-063FDA6DA2D4}" type="slidenum">
              <a:rPr lang="en-US" altLang="en-US"/>
              <a:pPr/>
              <a:t>32</a:t>
            </a:fld>
            <a:endParaRPr lang="en-US" altLang="en-US"/>
          </a:p>
        </p:txBody>
      </p:sp>
      <p:sp>
        <p:nvSpPr>
          <p:cNvPr id="314370" name="Rectangle 2"/>
          <p:cNvSpPr>
            <a:spLocks noRo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4362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17E7B6-FD66-413A-ADD5-DD7D951B04FF}" type="slidenum">
              <a:rPr lang="en-US" altLang="en-US"/>
              <a:pPr/>
              <a:t>33</a:t>
            </a:fld>
            <a:endParaRPr lang="en-US" altLang="en-US"/>
          </a:p>
        </p:txBody>
      </p:sp>
      <p:sp>
        <p:nvSpPr>
          <p:cNvPr id="315394" name="Rectangle 2"/>
          <p:cNvSpPr>
            <a:spLocks noRo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72836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5BAE7B-2605-4E68-9F17-BAE90F1E9C66}" type="slidenum">
              <a:rPr lang="en-US" altLang="en-US"/>
              <a:pPr/>
              <a:t>34</a:t>
            </a:fld>
            <a:endParaRPr lang="en-US" altLang="en-US"/>
          </a:p>
        </p:txBody>
      </p:sp>
      <p:sp>
        <p:nvSpPr>
          <p:cNvPr id="316418" name="Rectangle 2"/>
          <p:cNvSpPr>
            <a:spLocks noRo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17829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6A1F9E-32A4-49BA-AC02-7903CC1DC6FA}" type="slidenum">
              <a:rPr lang="en-US" altLang="en-US"/>
              <a:pPr/>
              <a:t>35</a:t>
            </a:fld>
            <a:endParaRPr lang="en-US" altLang="en-US"/>
          </a:p>
        </p:txBody>
      </p:sp>
      <p:sp>
        <p:nvSpPr>
          <p:cNvPr id="317442" name="Rectangle 2"/>
          <p:cNvSpPr>
            <a:spLocks noRo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91967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12431-9795-4C57-B9E7-5A472227C392}" type="slidenum">
              <a:rPr lang="en-US" altLang="en-US"/>
              <a:pPr/>
              <a:t>36</a:t>
            </a:fld>
            <a:endParaRPr lang="en-US" altLang="en-US"/>
          </a:p>
        </p:txBody>
      </p:sp>
      <p:sp>
        <p:nvSpPr>
          <p:cNvPr id="318466" name="Rectangle 2"/>
          <p:cNvSpPr>
            <a:spLocks noRo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20797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39A3CA-1CF3-4E34-9F52-1C9183D2C5E7}" type="slidenum">
              <a:rPr lang="en-US" altLang="en-US"/>
              <a:pPr/>
              <a:t>37</a:t>
            </a:fld>
            <a:endParaRPr lang="en-US" altLang="en-US"/>
          </a:p>
        </p:txBody>
      </p:sp>
      <p:sp>
        <p:nvSpPr>
          <p:cNvPr id="319490" name="Rectangle 2"/>
          <p:cNvSpPr>
            <a:spLocks noRo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05999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E1BE4F-08BF-4F69-8AED-CF58F7795E3D}" type="slidenum">
              <a:rPr lang="en-US" altLang="en-US"/>
              <a:pPr/>
              <a:t>38</a:t>
            </a:fld>
            <a:endParaRPr lang="en-US" altLang="en-US"/>
          </a:p>
        </p:txBody>
      </p:sp>
      <p:sp>
        <p:nvSpPr>
          <p:cNvPr id="320514" name="Rectangle 2"/>
          <p:cNvSpPr>
            <a:spLocks noRo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88514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16E218-F75E-448B-A4ED-37D1D6D39F30}" type="slidenum">
              <a:rPr lang="en-US" altLang="en-US"/>
              <a:pPr/>
              <a:t>39</a:t>
            </a:fld>
            <a:endParaRPr lang="en-US" altLang="en-US"/>
          </a:p>
        </p:txBody>
      </p:sp>
      <p:sp>
        <p:nvSpPr>
          <p:cNvPr id="321538" name="Rectangle 2"/>
          <p:cNvSpPr>
            <a:spLocks noRo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45980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BC4749-E523-4262-9B2F-AE060B42870C}" type="slidenum">
              <a:rPr lang="en-US" altLang="en-US"/>
              <a:pPr/>
              <a:t>4</a:t>
            </a:fld>
            <a:endParaRPr lang="en-US" altLang="en-US"/>
          </a:p>
        </p:txBody>
      </p:sp>
      <p:sp>
        <p:nvSpPr>
          <p:cNvPr id="285698" name="Rectangle 2"/>
          <p:cNvSpPr>
            <a:spLocks noRot="1"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11838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9B9424-409F-4FB5-AC73-F50F60BED43B}" type="slidenum">
              <a:rPr lang="en-US" altLang="en-US"/>
              <a:pPr/>
              <a:t>40</a:t>
            </a:fld>
            <a:endParaRPr lang="en-US" altLang="en-US"/>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11960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20FA89-B971-4929-B796-52ABFCC9A21C}" type="slidenum">
              <a:rPr lang="en-US" altLang="en-US"/>
              <a:pPr/>
              <a:t>41</a:t>
            </a:fld>
            <a:endParaRPr lang="en-US" altLang="en-US"/>
          </a:p>
        </p:txBody>
      </p:sp>
      <p:sp>
        <p:nvSpPr>
          <p:cNvPr id="323586" name="Rectangle 2"/>
          <p:cNvSpPr>
            <a:spLocks noRo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6208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7AF604-6CF0-4A86-AD20-C04D6A69041C}" type="slidenum">
              <a:rPr lang="en-US" altLang="en-US"/>
              <a:pPr/>
              <a:t>42</a:t>
            </a:fld>
            <a:endParaRPr lang="en-US" altLang="en-US"/>
          </a:p>
        </p:txBody>
      </p:sp>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45557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DF8F22-95A3-4C86-AD27-CA3921E195FA}" type="slidenum">
              <a:rPr lang="en-US" altLang="en-US"/>
              <a:pPr/>
              <a:t>43</a:t>
            </a:fld>
            <a:endParaRPr lang="en-US" altLang="en-US"/>
          </a:p>
        </p:txBody>
      </p:sp>
      <p:sp>
        <p:nvSpPr>
          <p:cNvPr id="325634" name="Rectangle 2"/>
          <p:cNvSpPr>
            <a:spLocks noRo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03169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E555AE-970B-47E7-902A-17981F981B40}" type="slidenum">
              <a:rPr lang="en-US" altLang="en-US"/>
              <a:pPr/>
              <a:t>44</a:t>
            </a:fld>
            <a:endParaRPr lang="en-US" altLang="en-US"/>
          </a:p>
        </p:txBody>
      </p:sp>
      <p:sp>
        <p:nvSpPr>
          <p:cNvPr id="326658" name="Rectangle 2"/>
          <p:cNvSpPr>
            <a:spLocks noRo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36592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61557-ABFA-420F-83E5-0421604F25F5}" type="slidenum">
              <a:rPr lang="en-US" altLang="en-US"/>
              <a:pPr/>
              <a:t>45</a:t>
            </a:fld>
            <a:endParaRPr lang="en-US" altLang="en-US"/>
          </a:p>
        </p:txBody>
      </p:sp>
      <p:sp>
        <p:nvSpPr>
          <p:cNvPr id="327682" name="Rectangle 2"/>
          <p:cNvSpPr>
            <a:spLocks noRo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76200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DD9A5-D5C7-4FB9-B498-56D6792712AD}" type="slidenum">
              <a:rPr lang="en-US" altLang="en-US"/>
              <a:pPr/>
              <a:t>46</a:t>
            </a:fld>
            <a:endParaRPr lang="en-US" altLang="en-US"/>
          </a:p>
        </p:txBody>
      </p:sp>
      <p:sp>
        <p:nvSpPr>
          <p:cNvPr id="328706" name="Rectangle 2"/>
          <p:cNvSpPr>
            <a:spLocks noRo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45313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AF04B8-EFFD-473B-9F81-F1A614F2950F}" type="slidenum">
              <a:rPr lang="en-US" altLang="en-US"/>
              <a:pPr/>
              <a:t>47</a:t>
            </a:fld>
            <a:endParaRPr lang="en-US" altLang="en-US"/>
          </a:p>
        </p:txBody>
      </p:sp>
      <p:sp>
        <p:nvSpPr>
          <p:cNvPr id="329730" name="Rectangle 2"/>
          <p:cNvSpPr>
            <a:spLocks noRo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80955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085BF5-5980-40FD-90F0-5E9FE41B1E71}" type="slidenum">
              <a:rPr lang="en-US" altLang="en-US"/>
              <a:pPr/>
              <a:t>48</a:t>
            </a:fld>
            <a:endParaRPr lang="en-US" altLang="en-US"/>
          </a:p>
        </p:txBody>
      </p:sp>
      <p:sp>
        <p:nvSpPr>
          <p:cNvPr id="330754" name="Rectangle 2"/>
          <p:cNvSpPr>
            <a:spLocks noRo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26025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AA3623-F0B0-47D7-A08B-E2273398D527}" type="slidenum">
              <a:rPr lang="en-US" altLang="en-US"/>
              <a:pPr/>
              <a:t>49</a:t>
            </a:fld>
            <a:endParaRPr lang="en-US" altLang="en-US"/>
          </a:p>
        </p:txBody>
      </p:sp>
      <p:sp>
        <p:nvSpPr>
          <p:cNvPr id="331778" name="Rectangle 2"/>
          <p:cNvSpPr>
            <a:spLocks noRo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8981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511679-A9E3-4B7F-8DA9-2163BB1338B7}" type="slidenum">
              <a:rPr lang="en-US" altLang="en-US"/>
              <a:pPr/>
              <a:t>5</a:t>
            </a:fld>
            <a:endParaRPr lang="en-US" altLang="en-US"/>
          </a:p>
        </p:txBody>
      </p:sp>
      <p:sp>
        <p:nvSpPr>
          <p:cNvPr id="286722" name="Rectangle 2"/>
          <p:cNvSpPr>
            <a:spLocks noRo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60194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BBC0DB-E2CE-415A-B5C9-4177089FAB9D}" type="slidenum">
              <a:rPr lang="en-US" altLang="en-US"/>
              <a:pPr/>
              <a:t>50</a:t>
            </a:fld>
            <a:endParaRPr lang="en-US" altLang="en-US"/>
          </a:p>
        </p:txBody>
      </p:sp>
      <p:sp>
        <p:nvSpPr>
          <p:cNvPr id="332802" name="Rectangle 2"/>
          <p:cNvSpPr>
            <a:spLocks noRo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74717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68DF93-3E50-4034-8B35-E86FF9EB483C}" type="slidenum">
              <a:rPr lang="en-US" altLang="en-US"/>
              <a:pPr/>
              <a:t>51</a:t>
            </a:fld>
            <a:endParaRPr lang="en-US" altLang="en-US"/>
          </a:p>
        </p:txBody>
      </p:sp>
      <p:sp>
        <p:nvSpPr>
          <p:cNvPr id="333826" name="Rectangle 2"/>
          <p:cNvSpPr>
            <a:spLocks noRo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54339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87CAD0-AA82-4C99-BA8E-D811650507C9}" type="slidenum">
              <a:rPr lang="en-US" altLang="en-US"/>
              <a:pPr/>
              <a:t>52</a:t>
            </a:fld>
            <a:endParaRPr lang="en-US" altLang="en-US"/>
          </a:p>
        </p:txBody>
      </p:sp>
      <p:sp>
        <p:nvSpPr>
          <p:cNvPr id="334850" name="Rectangle 2"/>
          <p:cNvSpPr>
            <a:spLocks noRot="1" noChangeArrowheads="1" noTextEdit="1"/>
          </p:cNvSpPr>
          <p:nvPr>
            <p:ph type="sldImg"/>
          </p:nvPr>
        </p:nvSpPr>
        <p:spPr>
          <a:ln/>
        </p:spPr>
      </p:sp>
      <p:sp>
        <p:nvSpPr>
          <p:cNvPr id="334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59647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7FBED6-34BB-485E-9B5A-F4CAAF3DFBAE}" type="slidenum">
              <a:rPr lang="en-US" altLang="en-US"/>
              <a:pPr/>
              <a:t>53</a:t>
            </a:fld>
            <a:endParaRPr lang="en-US" altLang="en-US"/>
          </a:p>
        </p:txBody>
      </p:sp>
      <p:sp>
        <p:nvSpPr>
          <p:cNvPr id="335874" name="Rectangle 2"/>
          <p:cNvSpPr>
            <a:spLocks noRo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76012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57688A-C705-4E02-A72F-9BCEB23C974D}" type="slidenum">
              <a:rPr lang="en-US" altLang="en-US"/>
              <a:pPr/>
              <a:t>54</a:t>
            </a:fld>
            <a:endParaRPr lang="en-US" altLang="en-US"/>
          </a:p>
        </p:txBody>
      </p:sp>
      <p:sp>
        <p:nvSpPr>
          <p:cNvPr id="336898" name="Rectangle 2"/>
          <p:cNvSpPr>
            <a:spLocks noRot="1" noChangeArrowheads="1" noTextEdit="1"/>
          </p:cNvSpPr>
          <p:nvPr>
            <p:ph type="sldImg"/>
          </p:nvPr>
        </p:nvSpPr>
        <p:spPr>
          <a:ln/>
        </p:spPr>
      </p:sp>
      <p:sp>
        <p:nvSpPr>
          <p:cNvPr id="3368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77591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210A3-96D7-44D4-98BF-98B12D64DCD1}" type="slidenum">
              <a:rPr lang="en-US" altLang="en-US"/>
              <a:pPr/>
              <a:t>55</a:t>
            </a:fld>
            <a:endParaRPr lang="en-US" altLang="en-US"/>
          </a:p>
        </p:txBody>
      </p:sp>
      <p:sp>
        <p:nvSpPr>
          <p:cNvPr id="337922" name="Rectangle 2"/>
          <p:cNvSpPr>
            <a:spLocks noRo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986258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803D26-4508-4D84-8D6B-151FC96FE8A2}" type="slidenum">
              <a:rPr lang="en-US" altLang="en-US"/>
              <a:pPr/>
              <a:t>56</a:t>
            </a:fld>
            <a:endParaRPr lang="en-US" altLang="en-US"/>
          </a:p>
        </p:txBody>
      </p:sp>
      <p:sp>
        <p:nvSpPr>
          <p:cNvPr id="338946" name="Rectangle 2"/>
          <p:cNvSpPr>
            <a:spLocks noRot="1" noChangeArrowheads="1" noTextEdit="1"/>
          </p:cNvSpPr>
          <p:nvPr>
            <p:ph type="sldImg"/>
          </p:nvPr>
        </p:nvSpPr>
        <p:spPr>
          <a:ln/>
        </p:spPr>
      </p:sp>
      <p:sp>
        <p:nvSpPr>
          <p:cNvPr id="3389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22278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077841-C14B-4876-9A1F-BD009F72E0DD}" type="slidenum">
              <a:rPr lang="en-US" altLang="en-US"/>
              <a:pPr/>
              <a:t>57</a:t>
            </a:fld>
            <a:endParaRPr lang="en-US" altLang="en-US"/>
          </a:p>
        </p:txBody>
      </p:sp>
      <p:sp>
        <p:nvSpPr>
          <p:cNvPr id="339970" name="Rectangle 2"/>
          <p:cNvSpPr>
            <a:spLocks noRo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187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C6D401-2DCC-48BB-A925-A75FB34FD780}" type="slidenum">
              <a:rPr lang="en-US" altLang="en-US"/>
              <a:pPr/>
              <a:t>58</a:t>
            </a:fld>
            <a:endParaRPr lang="en-US" altLang="en-US"/>
          </a:p>
        </p:txBody>
      </p:sp>
      <p:sp>
        <p:nvSpPr>
          <p:cNvPr id="340994" name="Rectangle 2"/>
          <p:cNvSpPr>
            <a:spLocks noRo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27332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00967-A87B-4A7A-B20C-4A2157994E26}" type="slidenum">
              <a:rPr lang="en-US" altLang="en-US"/>
              <a:pPr/>
              <a:t>59</a:t>
            </a:fld>
            <a:endParaRPr lang="en-US" altLang="en-US"/>
          </a:p>
        </p:txBody>
      </p:sp>
      <p:sp>
        <p:nvSpPr>
          <p:cNvPr id="342018" name="Rectangle 2"/>
          <p:cNvSpPr>
            <a:spLocks noRo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6712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347A85-0394-4215-90D7-FA8AC5A20F15}" type="slidenum">
              <a:rPr lang="en-US" altLang="en-US"/>
              <a:pPr/>
              <a:t>6</a:t>
            </a:fld>
            <a:endParaRPr lang="en-US" altLang="en-US"/>
          </a:p>
        </p:txBody>
      </p:sp>
      <p:sp>
        <p:nvSpPr>
          <p:cNvPr id="287746" name="Rectangle 2"/>
          <p:cNvSpPr>
            <a:spLocks noRo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445180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63C3B7-0733-4ECE-B9A1-547AC599864A}" type="slidenum">
              <a:rPr lang="en-US" altLang="en-US"/>
              <a:pPr/>
              <a:t>60</a:t>
            </a:fld>
            <a:endParaRPr lang="en-US" altLang="en-US"/>
          </a:p>
        </p:txBody>
      </p:sp>
      <p:sp>
        <p:nvSpPr>
          <p:cNvPr id="343042" name="Rectangle 2"/>
          <p:cNvSpPr>
            <a:spLocks noRo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264979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5D20E-9E03-4A7F-A141-7DA946821268}" type="slidenum">
              <a:rPr lang="en-US" altLang="en-US"/>
              <a:pPr/>
              <a:t>61</a:t>
            </a:fld>
            <a:endParaRPr lang="en-US" altLang="en-US"/>
          </a:p>
        </p:txBody>
      </p:sp>
      <p:sp>
        <p:nvSpPr>
          <p:cNvPr id="344066" name="Rectangle 2"/>
          <p:cNvSpPr>
            <a:spLocks noRo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37602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89E81C-14E9-4E76-852E-ABC06BCADFF7}" type="slidenum">
              <a:rPr lang="en-US" altLang="en-US"/>
              <a:pPr/>
              <a:t>62</a:t>
            </a:fld>
            <a:endParaRPr lang="en-US" altLang="en-US"/>
          </a:p>
        </p:txBody>
      </p:sp>
      <p:sp>
        <p:nvSpPr>
          <p:cNvPr id="345090" name="Rectangle 2"/>
          <p:cNvSpPr>
            <a:spLocks noRo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396840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0DB29-0981-4C0D-8A21-45EA33B43D32}" type="slidenum">
              <a:rPr lang="en-US" altLang="en-US"/>
              <a:pPr/>
              <a:t>63</a:t>
            </a:fld>
            <a:endParaRPr lang="en-US" altLang="en-US"/>
          </a:p>
        </p:txBody>
      </p:sp>
      <p:sp>
        <p:nvSpPr>
          <p:cNvPr id="346114" name="Rectangle 2"/>
          <p:cNvSpPr>
            <a:spLocks noRo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173385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54A645-57A2-4ED1-8FD0-56A30B9868E2}" type="slidenum">
              <a:rPr lang="en-US" altLang="en-US"/>
              <a:pPr/>
              <a:t>64</a:t>
            </a:fld>
            <a:endParaRPr lang="en-US" altLang="en-US"/>
          </a:p>
        </p:txBody>
      </p:sp>
      <p:sp>
        <p:nvSpPr>
          <p:cNvPr id="347138" name="Rectangle 2"/>
          <p:cNvSpPr>
            <a:spLocks noRo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011333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CC1FBF-9541-4985-90C2-099A737FFFE6}" type="slidenum">
              <a:rPr lang="en-US" altLang="en-US"/>
              <a:pPr/>
              <a:t>65</a:t>
            </a:fld>
            <a:endParaRPr lang="en-US" altLang="en-US"/>
          </a:p>
        </p:txBody>
      </p:sp>
      <p:sp>
        <p:nvSpPr>
          <p:cNvPr id="348162" name="Rectangle 2"/>
          <p:cNvSpPr>
            <a:spLocks noRo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97701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E7133-3A21-4262-8794-586A2ACE2698}" type="slidenum">
              <a:rPr lang="en-US" altLang="en-US"/>
              <a:pPr/>
              <a:t>66</a:t>
            </a:fld>
            <a:endParaRPr lang="en-US" altLang="en-US"/>
          </a:p>
        </p:txBody>
      </p:sp>
      <p:sp>
        <p:nvSpPr>
          <p:cNvPr id="349186" name="Rectangle 2"/>
          <p:cNvSpPr>
            <a:spLocks noRo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151362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52B3ED-BD1D-48BC-8BE1-E4F9AAB03816}" type="slidenum">
              <a:rPr lang="en-US" altLang="en-US"/>
              <a:pPr/>
              <a:t>67</a:t>
            </a:fld>
            <a:endParaRPr lang="en-US" altLang="en-US"/>
          </a:p>
        </p:txBody>
      </p:sp>
      <p:sp>
        <p:nvSpPr>
          <p:cNvPr id="350210" name="Rectangle 2"/>
          <p:cNvSpPr>
            <a:spLocks noRo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3253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731E5C-B242-4F33-8777-78CCD0AEC4EF}" type="slidenum">
              <a:rPr lang="en-US" altLang="en-US"/>
              <a:pPr/>
              <a:t>68</a:t>
            </a:fld>
            <a:endParaRPr lang="en-US" altLang="en-US"/>
          </a:p>
        </p:txBody>
      </p:sp>
      <p:sp>
        <p:nvSpPr>
          <p:cNvPr id="351234" name="Rectangle 2"/>
          <p:cNvSpPr>
            <a:spLocks noRot="1"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438047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91913B-A42E-43E0-A10A-3F5E5B06C05C}" type="slidenum">
              <a:rPr lang="en-US" altLang="en-US"/>
              <a:pPr/>
              <a:t>69</a:t>
            </a:fld>
            <a:endParaRPr lang="en-US" altLang="en-US"/>
          </a:p>
        </p:txBody>
      </p:sp>
      <p:sp>
        <p:nvSpPr>
          <p:cNvPr id="352258" name="Rectangle 2"/>
          <p:cNvSpPr>
            <a:spLocks noRo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8944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05139A-4C4C-4098-A209-013DD1F0C178}" type="slidenum">
              <a:rPr lang="en-US" altLang="en-US"/>
              <a:pPr/>
              <a:t>7</a:t>
            </a:fld>
            <a:endParaRPr lang="en-US" altLang="en-US"/>
          </a:p>
        </p:txBody>
      </p:sp>
      <p:sp>
        <p:nvSpPr>
          <p:cNvPr id="288770" name="Rectangle 2"/>
          <p:cNvSpPr>
            <a:spLocks noRo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25577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B6629-EE9C-4908-BFD6-D6099928F05D}" type="slidenum">
              <a:rPr lang="en-US" altLang="en-US"/>
              <a:pPr/>
              <a:t>70</a:t>
            </a:fld>
            <a:endParaRPr lang="en-US" altLang="en-US"/>
          </a:p>
        </p:txBody>
      </p:sp>
      <p:sp>
        <p:nvSpPr>
          <p:cNvPr id="353282" name="Rectangle 2"/>
          <p:cNvSpPr>
            <a:spLocks noRot="1"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9560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264F2F-BB25-4C48-9A8A-88EFDD9D2520}" type="slidenum">
              <a:rPr lang="en-US" altLang="en-US"/>
              <a:pPr/>
              <a:t>71</a:t>
            </a:fld>
            <a:endParaRPr lang="en-US" altLang="en-US"/>
          </a:p>
        </p:txBody>
      </p:sp>
      <p:sp>
        <p:nvSpPr>
          <p:cNvPr id="354306" name="Rectangle 2"/>
          <p:cNvSpPr>
            <a:spLocks noRo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03470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76AC5-8B3D-4E3A-867C-5D73746090CB}" type="slidenum">
              <a:rPr lang="en-US" altLang="en-US"/>
              <a:pPr/>
              <a:t>8</a:t>
            </a:fld>
            <a:endParaRPr lang="en-US" altLang="en-US"/>
          </a:p>
        </p:txBody>
      </p:sp>
      <p:sp>
        <p:nvSpPr>
          <p:cNvPr id="289794" name="Rectangle 2"/>
          <p:cNvSpPr>
            <a:spLocks noRot="1"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7355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C0806E-7D1A-4296-87C9-DD8AEBEBF284}" type="slidenum">
              <a:rPr lang="en-US" altLang="en-US"/>
              <a:pPr/>
              <a:t>9</a:t>
            </a:fld>
            <a:endParaRPr lang="en-US" altLang="en-US"/>
          </a:p>
        </p:txBody>
      </p:sp>
      <p:sp>
        <p:nvSpPr>
          <p:cNvPr id="290818" name="Rectangle 2"/>
          <p:cNvSpPr>
            <a:spLocks noRo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2233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0"/>
            <a:ext cx="9148763" cy="6851650"/>
            <a:chOff x="1" y="0"/>
            <a:chExt cx="5763" cy="4316"/>
          </a:xfrm>
        </p:grpSpPr>
        <p:sp>
          <p:nvSpPr>
            <p:cNvPr id="1597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59750" name="Group 6"/>
            <p:cNvGrpSpPr>
              <a:grpSpLocks/>
            </p:cNvGrpSpPr>
            <p:nvPr/>
          </p:nvGrpSpPr>
          <p:grpSpPr bwMode="auto">
            <a:xfrm>
              <a:off x="288" y="0"/>
              <a:ext cx="5098" cy="4316"/>
              <a:chOff x="288" y="0"/>
              <a:chExt cx="5098" cy="4316"/>
            </a:xfrm>
          </p:grpSpPr>
          <p:sp>
            <p:nvSpPr>
              <p:cNvPr id="1597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97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67"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68"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70"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71"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72"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73"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74"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9775" name="Group 31"/>
            <p:cNvGrpSpPr>
              <a:grpSpLocks/>
            </p:cNvGrpSpPr>
            <p:nvPr/>
          </p:nvGrpSpPr>
          <p:grpSpPr bwMode="auto">
            <a:xfrm>
              <a:off x="1" y="392"/>
              <a:ext cx="5758" cy="1571"/>
              <a:chOff x="1" y="392"/>
              <a:chExt cx="5758" cy="1571"/>
            </a:xfrm>
          </p:grpSpPr>
          <p:sp>
            <p:nvSpPr>
              <p:cNvPr id="15977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7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7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7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8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978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8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978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altLang="en-US" noProof="0" smtClean="0"/>
              <a:t>Click to edit Master title style</a:t>
            </a:r>
          </a:p>
        </p:txBody>
      </p:sp>
      <p:sp>
        <p:nvSpPr>
          <p:cNvPr id="15978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159785" name="Rectangle 41"/>
          <p:cNvSpPr>
            <a:spLocks noGrp="1" noChangeArrowheads="1"/>
          </p:cNvSpPr>
          <p:nvPr>
            <p:ph type="dt" sz="quarter" idx="2"/>
          </p:nvPr>
        </p:nvSpPr>
        <p:spPr/>
        <p:txBody>
          <a:bodyPr/>
          <a:lstStyle>
            <a:lvl1pPr>
              <a:defRPr/>
            </a:lvl1pPr>
          </a:lstStyle>
          <a:p>
            <a:endParaRPr lang="en-US" altLang="en-US"/>
          </a:p>
        </p:txBody>
      </p:sp>
      <p:sp>
        <p:nvSpPr>
          <p:cNvPr id="159786" name="Rectangle 42"/>
          <p:cNvSpPr>
            <a:spLocks noGrp="1" noChangeArrowheads="1"/>
          </p:cNvSpPr>
          <p:nvPr>
            <p:ph type="ftr" sz="quarter" idx="3"/>
          </p:nvPr>
        </p:nvSpPr>
        <p:spPr/>
        <p:txBody>
          <a:bodyPr/>
          <a:lstStyle>
            <a:lvl1pPr>
              <a:defRPr/>
            </a:lvl1pPr>
          </a:lstStyle>
          <a:p>
            <a:endParaRPr lang="en-US" altLang="en-US"/>
          </a:p>
        </p:txBody>
      </p:sp>
      <p:sp>
        <p:nvSpPr>
          <p:cNvPr id="159787" name="Rectangle 43"/>
          <p:cNvSpPr>
            <a:spLocks noGrp="1" noChangeArrowheads="1"/>
          </p:cNvSpPr>
          <p:nvPr>
            <p:ph type="sldNum" sz="quarter" idx="4"/>
          </p:nvPr>
        </p:nvSpPr>
        <p:spPr/>
        <p:txBody>
          <a:bodyPr/>
          <a:lstStyle>
            <a:lvl1pPr>
              <a:defRPr/>
            </a:lvl1pPr>
          </a:lstStyle>
          <a:p>
            <a:fld id="{74287A09-C02A-4AA7-B4F1-4056D774F26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88D704-B3F7-4CC8-B2BF-3810B01659C3}" type="slidenum">
              <a:rPr lang="en-US" altLang="en-US"/>
              <a:pPr/>
              <a:t>‹#›</a:t>
            </a:fld>
            <a:endParaRPr lang="en-US" altLang="en-US"/>
          </a:p>
        </p:txBody>
      </p:sp>
    </p:spTree>
    <p:extLst>
      <p:ext uri="{BB962C8B-B14F-4D97-AF65-F5344CB8AC3E}">
        <p14:creationId xmlns:p14="http://schemas.microsoft.com/office/powerpoint/2010/main" val="3181672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EF3780C-2E87-485C-838A-3F1341589C4C}" type="slidenum">
              <a:rPr lang="en-US" altLang="en-US"/>
              <a:pPr/>
              <a:t>‹#›</a:t>
            </a:fld>
            <a:endParaRPr lang="en-US" altLang="en-US"/>
          </a:p>
        </p:txBody>
      </p:sp>
    </p:spTree>
    <p:extLst>
      <p:ext uri="{BB962C8B-B14F-4D97-AF65-F5344CB8AC3E}">
        <p14:creationId xmlns:p14="http://schemas.microsoft.com/office/powerpoint/2010/main" val="735369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EC79CAC4-4A46-478C-B003-DFDBE76838C3}" type="slidenum">
              <a:rPr lang="en-US" altLang="en-US"/>
              <a:pPr/>
              <a:t>‹#›</a:t>
            </a:fld>
            <a:endParaRPr lang="en-US" altLang="en-US"/>
          </a:p>
        </p:txBody>
      </p:sp>
    </p:spTree>
    <p:extLst>
      <p:ext uri="{BB962C8B-B14F-4D97-AF65-F5344CB8AC3E}">
        <p14:creationId xmlns:p14="http://schemas.microsoft.com/office/powerpoint/2010/main" val="2343438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D7FC765D-1A56-4637-9C15-E564646AA4AE}" type="slidenum">
              <a:rPr lang="en-US" altLang="en-US"/>
              <a:pPr/>
              <a:t>‹#›</a:t>
            </a:fld>
            <a:endParaRPr lang="en-US" altLang="en-US"/>
          </a:p>
        </p:txBody>
      </p:sp>
    </p:spTree>
    <p:extLst>
      <p:ext uri="{BB962C8B-B14F-4D97-AF65-F5344CB8AC3E}">
        <p14:creationId xmlns:p14="http://schemas.microsoft.com/office/powerpoint/2010/main" val="2671838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042503D7-C68B-4683-82DF-6C971F62A3D2}" type="slidenum">
              <a:rPr lang="en-US" altLang="en-US"/>
              <a:pPr/>
              <a:t>‹#›</a:t>
            </a:fld>
            <a:endParaRPr lang="en-US" altLang="en-US"/>
          </a:p>
        </p:txBody>
      </p:sp>
    </p:spTree>
    <p:extLst>
      <p:ext uri="{BB962C8B-B14F-4D97-AF65-F5344CB8AC3E}">
        <p14:creationId xmlns:p14="http://schemas.microsoft.com/office/powerpoint/2010/main" val="4203384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44645569-3526-406D-AB66-85FF34295FC4}" type="slidenum">
              <a:rPr lang="en-US" altLang="en-US"/>
              <a:pPr/>
              <a:t>‹#›</a:t>
            </a:fld>
            <a:endParaRPr lang="en-US" altLang="en-US"/>
          </a:p>
        </p:txBody>
      </p:sp>
    </p:spTree>
    <p:extLst>
      <p:ext uri="{BB962C8B-B14F-4D97-AF65-F5344CB8AC3E}">
        <p14:creationId xmlns:p14="http://schemas.microsoft.com/office/powerpoint/2010/main" val="1354618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76F5CC75-8032-46B3-8FD7-64AB6E57BBA9}" type="slidenum">
              <a:rPr lang="en-US" altLang="en-US"/>
              <a:pPr/>
              <a:t>‹#›</a:t>
            </a:fld>
            <a:endParaRPr lang="en-US" altLang="en-US"/>
          </a:p>
        </p:txBody>
      </p:sp>
    </p:spTree>
    <p:extLst>
      <p:ext uri="{BB962C8B-B14F-4D97-AF65-F5344CB8AC3E}">
        <p14:creationId xmlns:p14="http://schemas.microsoft.com/office/powerpoint/2010/main" val="381199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81DFDB-5FFB-4D2F-91F0-5A6A02B873A6}" type="slidenum">
              <a:rPr lang="en-US" altLang="en-US"/>
              <a:pPr/>
              <a:t>‹#›</a:t>
            </a:fld>
            <a:endParaRPr lang="en-US" altLang="en-US"/>
          </a:p>
        </p:txBody>
      </p:sp>
    </p:spTree>
    <p:extLst>
      <p:ext uri="{BB962C8B-B14F-4D97-AF65-F5344CB8AC3E}">
        <p14:creationId xmlns:p14="http://schemas.microsoft.com/office/powerpoint/2010/main" val="80588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D90C41B-74B3-461A-8543-8102BF4E2CBD}" type="slidenum">
              <a:rPr lang="en-US" altLang="en-US"/>
              <a:pPr/>
              <a:t>‹#›</a:t>
            </a:fld>
            <a:endParaRPr lang="en-US" altLang="en-US"/>
          </a:p>
        </p:txBody>
      </p:sp>
    </p:spTree>
    <p:extLst>
      <p:ext uri="{BB962C8B-B14F-4D97-AF65-F5344CB8AC3E}">
        <p14:creationId xmlns:p14="http://schemas.microsoft.com/office/powerpoint/2010/main" val="359061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81ECA74-B29F-4B5C-94B0-B3637A75B475}" type="slidenum">
              <a:rPr lang="en-US" altLang="en-US"/>
              <a:pPr/>
              <a:t>‹#›</a:t>
            </a:fld>
            <a:endParaRPr lang="en-US" altLang="en-US"/>
          </a:p>
        </p:txBody>
      </p:sp>
    </p:spTree>
    <p:extLst>
      <p:ext uri="{BB962C8B-B14F-4D97-AF65-F5344CB8AC3E}">
        <p14:creationId xmlns:p14="http://schemas.microsoft.com/office/powerpoint/2010/main" val="260943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C9A969A-EE83-4106-8210-06E78FF2CB98}" type="slidenum">
              <a:rPr lang="en-US" altLang="en-US"/>
              <a:pPr/>
              <a:t>‹#›</a:t>
            </a:fld>
            <a:endParaRPr lang="en-US" altLang="en-US"/>
          </a:p>
        </p:txBody>
      </p:sp>
    </p:spTree>
    <p:extLst>
      <p:ext uri="{BB962C8B-B14F-4D97-AF65-F5344CB8AC3E}">
        <p14:creationId xmlns:p14="http://schemas.microsoft.com/office/powerpoint/2010/main" val="2318255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8B0C72A-A5B4-44C9-8BCA-E3F8BA61D94E}" type="slidenum">
              <a:rPr lang="en-US" altLang="en-US"/>
              <a:pPr/>
              <a:t>‹#›</a:t>
            </a:fld>
            <a:endParaRPr lang="en-US" altLang="en-US"/>
          </a:p>
        </p:txBody>
      </p:sp>
    </p:spTree>
    <p:extLst>
      <p:ext uri="{BB962C8B-B14F-4D97-AF65-F5344CB8AC3E}">
        <p14:creationId xmlns:p14="http://schemas.microsoft.com/office/powerpoint/2010/main" val="194156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2891EF5-8803-4B6B-9F43-96E42EA5EE84}" type="slidenum">
              <a:rPr lang="en-US" altLang="en-US"/>
              <a:pPr/>
              <a:t>‹#›</a:t>
            </a:fld>
            <a:endParaRPr lang="en-US" altLang="en-US"/>
          </a:p>
        </p:txBody>
      </p:sp>
    </p:spTree>
    <p:extLst>
      <p:ext uri="{BB962C8B-B14F-4D97-AF65-F5344CB8AC3E}">
        <p14:creationId xmlns:p14="http://schemas.microsoft.com/office/powerpoint/2010/main" val="173864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2F18186-8F52-4EF4-86D5-EA54A3618DF0}" type="slidenum">
              <a:rPr lang="en-US" altLang="en-US"/>
              <a:pPr/>
              <a:t>‹#›</a:t>
            </a:fld>
            <a:endParaRPr lang="en-US" altLang="en-US"/>
          </a:p>
        </p:txBody>
      </p:sp>
    </p:spTree>
    <p:extLst>
      <p:ext uri="{BB962C8B-B14F-4D97-AF65-F5344CB8AC3E}">
        <p14:creationId xmlns:p14="http://schemas.microsoft.com/office/powerpoint/2010/main" val="174318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6CF1FCB-82C7-4DA8-8A29-908B9449EF94}" type="slidenum">
              <a:rPr lang="en-US" altLang="en-US"/>
              <a:pPr/>
              <a:t>‹#›</a:t>
            </a:fld>
            <a:endParaRPr lang="en-US" altLang="en-US"/>
          </a:p>
        </p:txBody>
      </p:sp>
    </p:spTree>
    <p:extLst>
      <p:ext uri="{BB962C8B-B14F-4D97-AF65-F5344CB8AC3E}">
        <p14:creationId xmlns:p14="http://schemas.microsoft.com/office/powerpoint/2010/main" val="3558641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1588" y="0"/>
            <a:ext cx="9148762" cy="6851650"/>
            <a:chOff x="1" y="0"/>
            <a:chExt cx="5763" cy="4316"/>
          </a:xfrm>
        </p:grpSpPr>
        <p:sp>
          <p:nvSpPr>
            <p:cNvPr id="15872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2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2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58726" name="Group 6"/>
            <p:cNvGrpSpPr>
              <a:grpSpLocks/>
            </p:cNvGrpSpPr>
            <p:nvPr/>
          </p:nvGrpSpPr>
          <p:grpSpPr bwMode="auto">
            <a:xfrm>
              <a:off x="288" y="0"/>
              <a:ext cx="5098" cy="4316"/>
              <a:chOff x="288" y="0"/>
              <a:chExt cx="5098" cy="4316"/>
            </a:xfrm>
          </p:grpSpPr>
          <p:sp>
            <p:nvSpPr>
              <p:cNvPr id="15872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2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2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3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874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4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4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43"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44"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4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46"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47"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48"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9"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0"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8751" name="Group 31"/>
            <p:cNvGrpSpPr>
              <a:grpSpLocks/>
            </p:cNvGrpSpPr>
            <p:nvPr/>
          </p:nvGrpSpPr>
          <p:grpSpPr bwMode="auto">
            <a:xfrm>
              <a:off x="1" y="392"/>
              <a:ext cx="5758" cy="1571"/>
              <a:chOff x="1" y="392"/>
              <a:chExt cx="5758" cy="1571"/>
            </a:xfrm>
          </p:grpSpPr>
          <p:sp>
            <p:nvSpPr>
              <p:cNvPr id="15875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8757"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8"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8759"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Click to edit Master title style</a:t>
            </a:r>
          </a:p>
        </p:txBody>
      </p:sp>
      <p:sp>
        <p:nvSpPr>
          <p:cNvPr id="158760"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ltLang="en-US"/>
          </a:p>
        </p:txBody>
      </p:sp>
      <p:sp>
        <p:nvSpPr>
          <p:cNvPr id="158761"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ltLang="en-US"/>
          </a:p>
        </p:txBody>
      </p:sp>
      <p:sp>
        <p:nvSpPr>
          <p:cNvPr id="158762"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8DF9CB2A-9C54-4DEF-9329-24FEE8104F41}" type="slidenum">
              <a:rPr lang="en-US" altLang="en-US"/>
              <a:pPr/>
              <a:t>‹#›</a:t>
            </a:fld>
            <a:endParaRPr lang="en-US" altLang="en-US"/>
          </a:p>
        </p:txBody>
      </p:sp>
      <p:sp>
        <p:nvSpPr>
          <p:cNvPr id="158763"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6.xml"/><Relationship Id="rId5" Type="http://schemas.openxmlformats.org/officeDocument/2006/relationships/image" Target="../media/image43.jpeg"/><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66.jpeg"/></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1850" y="2225675"/>
            <a:ext cx="7339013" cy="838200"/>
          </a:xfrm>
        </p:spPr>
        <p:txBody>
          <a:bodyPr/>
          <a:lstStyle/>
          <a:p>
            <a:r>
              <a:rPr lang="en-US" altLang="en-US" sz="6000" i="1">
                <a:solidFill>
                  <a:schemeClr val="tx1"/>
                </a:solidFill>
              </a:rPr>
              <a:t>Chapter 2</a:t>
            </a:r>
            <a:endParaRPr lang="en-US" altLang="en-US" sz="4800" i="1" u="sng">
              <a:solidFill>
                <a:schemeClr val="tx1"/>
              </a:solidFill>
            </a:endParaRPr>
          </a:p>
        </p:txBody>
      </p:sp>
      <p:sp>
        <p:nvSpPr>
          <p:cNvPr id="2051" name="Rectangle 3"/>
          <p:cNvSpPr>
            <a:spLocks noGrp="1" noChangeArrowheads="1"/>
          </p:cNvSpPr>
          <p:nvPr>
            <p:ph type="subTitle" idx="1"/>
          </p:nvPr>
        </p:nvSpPr>
        <p:spPr>
          <a:xfrm>
            <a:off x="1295400" y="3124200"/>
            <a:ext cx="6400800" cy="1295400"/>
          </a:xfrm>
        </p:spPr>
        <p:txBody>
          <a:bodyPr/>
          <a:lstStyle/>
          <a:p>
            <a:r>
              <a:rPr lang="en-US" altLang="en-US" sz="7200" b="1">
                <a:solidFill>
                  <a:srgbClr val="FFFF00"/>
                </a:solidFill>
              </a:rPr>
              <a:t>Population</a:t>
            </a:r>
            <a:endParaRPr lang="en-US" altLang="en-US" sz="720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ltLang="en-US"/>
              <a:t>East Asia – Japan &amp; Korea</a:t>
            </a:r>
          </a:p>
        </p:txBody>
      </p:sp>
      <p:sp>
        <p:nvSpPr>
          <p:cNvPr id="178180" name="Rectangle 4"/>
          <p:cNvSpPr>
            <a:spLocks noGrp="1" noChangeArrowheads="1"/>
          </p:cNvSpPr>
          <p:nvPr>
            <p:ph type="body" sz="half" idx="1"/>
          </p:nvPr>
        </p:nvSpPr>
        <p:spPr/>
        <p:txBody>
          <a:bodyPr/>
          <a:lstStyle/>
          <a:p>
            <a:r>
              <a:rPr lang="en-US" altLang="en-US" sz="2800"/>
              <a:t>Japan and South Korea’s population is distributed differently and is also not uniform.</a:t>
            </a:r>
          </a:p>
          <a:p>
            <a:r>
              <a:rPr lang="en-US" altLang="en-US" sz="2800"/>
              <a:t>Here, more than three-fourths of the Japanese and Koreans live in urban areas.</a:t>
            </a:r>
          </a:p>
        </p:txBody>
      </p:sp>
      <p:pic>
        <p:nvPicPr>
          <p:cNvPr id="178182" name="Picture 6" descr="japan_pop_1971"/>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48200" y="1752600"/>
            <a:ext cx="4392613"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8184" name="Picture 8" descr="south_korea_pop_1973"/>
          <p:cNvPicPr>
            <a:picLocks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4419600" y="1371600"/>
            <a:ext cx="2376488" cy="281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tLang="en-US"/>
              <a:t>South Asia</a:t>
            </a:r>
          </a:p>
        </p:txBody>
      </p:sp>
      <p:sp>
        <p:nvSpPr>
          <p:cNvPr id="181252" name="Rectangle 4"/>
          <p:cNvSpPr>
            <a:spLocks noGrp="1" noChangeArrowheads="1"/>
          </p:cNvSpPr>
          <p:nvPr>
            <p:ph type="body" sz="half" idx="1"/>
          </p:nvPr>
        </p:nvSpPr>
        <p:spPr/>
        <p:txBody>
          <a:bodyPr/>
          <a:lstStyle/>
          <a:p>
            <a:pPr>
              <a:lnSpc>
                <a:spcPct val="90000"/>
              </a:lnSpc>
            </a:pPr>
            <a:r>
              <a:rPr lang="en-US" altLang="en-US" sz="2400"/>
              <a:t>The second-largest concentration of people, roughly one-fifth of the worlds population, is in South Asia. </a:t>
            </a:r>
          </a:p>
          <a:p>
            <a:pPr>
              <a:lnSpc>
                <a:spcPct val="90000"/>
              </a:lnSpc>
            </a:pPr>
            <a:r>
              <a:rPr lang="en-US" altLang="en-US" sz="2400"/>
              <a:t>India is the world’s second most populous country and it contains more than three-fourths of the South Asia population concentration. </a:t>
            </a:r>
          </a:p>
        </p:txBody>
      </p:sp>
      <p:pic>
        <p:nvPicPr>
          <p:cNvPr id="181259" name="Picture 11" descr="india_pop_1973"/>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724025"/>
            <a:ext cx="4038600"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277813"/>
            <a:ext cx="8229600" cy="865187"/>
          </a:xfrm>
        </p:spPr>
        <p:txBody>
          <a:bodyPr/>
          <a:lstStyle/>
          <a:p>
            <a:r>
              <a:rPr lang="en-US" altLang="en-US"/>
              <a:t>Europe</a:t>
            </a:r>
          </a:p>
        </p:txBody>
      </p:sp>
      <p:sp>
        <p:nvSpPr>
          <p:cNvPr id="190467" name="Rectangle 3"/>
          <p:cNvSpPr>
            <a:spLocks noGrp="1" noChangeArrowheads="1"/>
          </p:cNvSpPr>
          <p:nvPr>
            <p:ph type="body" sz="half" idx="1"/>
          </p:nvPr>
        </p:nvSpPr>
        <p:spPr>
          <a:xfrm>
            <a:off x="304800" y="1371600"/>
            <a:ext cx="4495800" cy="5257800"/>
          </a:xfrm>
        </p:spPr>
        <p:txBody>
          <a:bodyPr/>
          <a:lstStyle/>
          <a:p>
            <a:r>
              <a:rPr lang="en-US" altLang="en-US" sz="2400"/>
              <a:t>Combining the populations of Western &amp; Eastern Europe and the European Russia forms the world’s third-largest population cluster.</a:t>
            </a:r>
          </a:p>
          <a:p>
            <a:r>
              <a:rPr lang="en-US" altLang="en-US" sz="2400"/>
              <a:t>One-ninth of the world’s people live in this region. </a:t>
            </a:r>
          </a:p>
          <a:p>
            <a:r>
              <a:rPr lang="en-US" altLang="en-US" sz="2400"/>
              <a:t>Three-fourths of Europe’s inhabitants live in cities. </a:t>
            </a:r>
          </a:p>
          <a:p>
            <a:r>
              <a:rPr lang="en-US" altLang="en-US" sz="2400"/>
              <a:t>Interestingly, they import food and other resources. </a:t>
            </a:r>
          </a:p>
        </p:txBody>
      </p:sp>
      <p:pic>
        <p:nvPicPr>
          <p:cNvPr id="190473" name="Picture 9" descr="Europe-Po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295400"/>
            <a:ext cx="41529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altLang="en-US"/>
              <a:t>Southeast Asia</a:t>
            </a:r>
          </a:p>
        </p:txBody>
      </p:sp>
      <p:sp>
        <p:nvSpPr>
          <p:cNvPr id="187396" name="Rectangle 4"/>
          <p:cNvSpPr>
            <a:spLocks noGrp="1" noChangeArrowheads="1"/>
          </p:cNvSpPr>
          <p:nvPr>
            <p:ph type="body" sz="half" idx="1"/>
          </p:nvPr>
        </p:nvSpPr>
        <p:spPr>
          <a:xfrm>
            <a:off x="381000" y="1295400"/>
            <a:ext cx="8382000" cy="1600200"/>
          </a:xfrm>
        </p:spPr>
        <p:txBody>
          <a:bodyPr/>
          <a:lstStyle/>
          <a:p>
            <a:pPr>
              <a:lnSpc>
                <a:spcPct val="80000"/>
              </a:lnSpc>
            </a:pPr>
            <a:r>
              <a:rPr lang="en-US" altLang="en-US" sz="2400"/>
              <a:t>The world’s fourth-largest population cluster, after Europe, is in Southeast Asia, mostly on a series of islands. Indonesia, which consists of 13,677 islands, is the world’s fourth most populous country. </a:t>
            </a:r>
          </a:p>
        </p:txBody>
      </p:sp>
      <p:pic>
        <p:nvPicPr>
          <p:cNvPr id="187398" name="Picture 6" descr="popdens"/>
          <p:cNvPicPr>
            <a:picLocks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057400" y="2895600"/>
            <a:ext cx="5334000" cy="3671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4"/>
          <p:cNvSpPr>
            <a:spLocks noGrp="1" noChangeArrowheads="1"/>
          </p:cNvSpPr>
          <p:nvPr>
            <p:ph type="title"/>
          </p:nvPr>
        </p:nvSpPr>
        <p:spPr/>
        <p:txBody>
          <a:bodyPr/>
          <a:lstStyle/>
          <a:p>
            <a:r>
              <a:rPr lang="en-US" altLang="en-US"/>
              <a:t>The United States &amp; Canada</a:t>
            </a:r>
          </a:p>
        </p:txBody>
      </p:sp>
      <p:sp>
        <p:nvSpPr>
          <p:cNvPr id="192515" name="Rectangle 3"/>
          <p:cNvSpPr>
            <a:spLocks noGrp="1" noChangeArrowheads="1"/>
          </p:cNvSpPr>
          <p:nvPr>
            <p:ph type="body" sz="half" idx="1"/>
          </p:nvPr>
        </p:nvSpPr>
        <p:spPr/>
        <p:txBody>
          <a:bodyPr/>
          <a:lstStyle/>
          <a:p>
            <a:pPr>
              <a:lnSpc>
                <a:spcPct val="90000"/>
              </a:lnSpc>
            </a:pPr>
            <a:r>
              <a:rPr lang="en-US" altLang="en-US" sz="2400"/>
              <a:t>The largest population concentration in the Western Hemisphere is in the northeastern United States and southeastern Canada. </a:t>
            </a:r>
          </a:p>
          <a:p>
            <a:pPr>
              <a:lnSpc>
                <a:spcPct val="90000"/>
              </a:lnSpc>
            </a:pPr>
            <a:r>
              <a:rPr lang="en-US" altLang="en-US" sz="2400"/>
              <a:t>About 2 percent of the world’s people live in these areas. </a:t>
            </a:r>
          </a:p>
          <a:p>
            <a:pPr>
              <a:lnSpc>
                <a:spcPct val="90000"/>
              </a:lnSpc>
            </a:pPr>
            <a:r>
              <a:rPr lang="en-US" altLang="en-US" sz="2400"/>
              <a:t>An interesting point is that less than 5% of the people in this area are farmers.</a:t>
            </a:r>
          </a:p>
        </p:txBody>
      </p:sp>
      <p:pic>
        <p:nvPicPr>
          <p:cNvPr id="192518" name="Picture 6" descr="lf-map"/>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43450" y="1600200"/>
            <a:ext cx="3846513" cy="2189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2520" name="Picture 8" descr="DensityMap2001"/>
          <p:cNvPicPr>
            <a:picLocks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4876800" y="3886200"/>
            <a:ext cx="3581400" cy="2767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6" name="Rectangle 12"/>
          <p:cNvSpPr>
            <a:spLocks noGrp="1" noChangeArrowheads="1"/>
          </p:cNvSpPr>
          <p:nvPr>
            <p:ph type="title"/>
          </p:nvPr>
        </p:nvSpPr>
        <p:spPr/>
        <p:txBody>
          <a:bodyPr/>
          <a:lstStyle/>
          <a:p>
            <a:r>
              <a:rPr lang="en-US" altLang="en-US"/>
              <a:t>West Africa</a:t>
            </a:r>
          </a:p>
        </p:txBody>
      </p:sp>
      <p:sp>
        <p:nvSpPr>
          <p:cNvPr id="195589" name="Rectangle 5"/>
          <p:cNvSpPr>
            <a:spLocks noGrp="1" noChangeArrowheads="1"/>
          </p:cNvSpPr>
          <p:nvPr>
            <p:ph type="body" sz="half" idx="1"/>
          </p:nvPr>
        </p:nvSpPr>
        <p:spPr>
          <a:xfrm>
            <a:off x="228600" y="1600200"/>
            <a:ext cx="4267200" cy="4800600"/>
          </a:xfrm>
        </p:spPr>
        <p:txBody>
          <a:bodyPr/>
          <a:lstStyle/>
          <a:p>
            <a:pPr>
              <a:lnSpc>
                <a:spcPct val="90000"/>
              </a:lnSpc>
            </a:pPr>
            <a:r>
              <a:rPr lang="en-US" altLang="en-US" sz="2400"/>
              <a:t>Another 2 percent of the world’s population is clustered in West Africa, especially along the south- facing Atlantic coast. </a:t>
            </a:r>
          </a:p>
          <a:p>
            <a:pPr>
              <a:lnSpc>
                <a:spcPct val="90000"/>
              </a:lnSpc>
            </a:pPr>
            <a:r>
              <a:rPr lang="en-US" altLang="en-US" sz="2400"/>
              <a:t>Approximately half is in Nigeria, and the other half is divided among several small countries west of Nigeria. </a:t>
            </a:r>
          </a:p>
          <a:p>
            <a:pPr>
              <a:lnSpc>
                <a:spcPct val="90000"/>
              </a:lnSpc>
            </a:pPr>
            <a:r>
              <a:rPr lang="en-US" altLang="en-US" sz="2400"/>
              <a:t>Most people work in agriculture. </a:t>
            </a:r>
          </a:p>
        </p:txBody>
      </p:sp>
      <p:pic>
        <p:nvPicPr>
          <p:cNvPr id="195598" name="Picture 14" descr="africa"/>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9788" y="1600200"/>
            <a:ext cx="3767137"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6"/>
          <p:cNvSpPr>
            <a:spLocks noGrp="1" noChangeArrowheads="1"/>
          </p:cNvSpPr>
          <p:nvPr>
            <p:ph type="title"/>
          </p:nvPr>
        </p:nvSpPr>
        <p:spPr>
          <a:xfrm>
            <a:off x="304800" y="152400"/>
            <a:ext cx="8382000" cy="685800"/>
          </a:xfrm>
        </p:spPr>
        <p:txBody>
          <a:bodyPr/>
          <a:lstStyle/>
          <a:p>
            <a:r>
              <a:rPr lang="en-US" altLang="en-US"/>
              <a:t>World Population Distribution</a:t>
            </a:r>
          </a:p>
        </p:txBody>
      </p:sp>
      <p:sp>
        <p:nvSpPr>
          <p:cNvPr id="34821" name="Text Box 5"/>
          <p:cNvSpPr txBox="1">
            <a:spLocks noChangeArrowheads="1"/>
          </p:cNvSpPr>
          <p:nvPr/>
        </p:nvSpPr>
        <p:spPr bwMode="auto">
          <a:xfrm>
            <a:off x="838200" y="6172200"/>
            <a:ext cx="77120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2813" indent="-912813">
              <a:defRPr sz="2400">
                <a:solidFill>
                  <a:schemeClr val="tx1"/>
                </a:solidFill>
                <a:latin typeface="Times" panose="02020603050405020304" pitchFamily="18" charset="0"/>
              </a:defRPr>
            </a:lvl1pPr>
            <a:lvl2pPr marL="1200150">
              <a:defRPr sz="2400">
                <a:solidFill>
                  <a:schemeClr val="tx1"/>
                </a:solidFill>
                <a:latin typeface="Times" panose="02020603050405020304" pitchFamily="18" charset="0"/>
              </a:defRPr>
            </a:lvl2pPr>
            <a:lvl3pPr marL="1314450">
              <a:defRPr sz="2400">
                <a:solidFill>
                  <a:schemeClr val="tx1"/>
                </a:solidFill>
                <a:latin typeface="Times" panose="02020603050405020304" pitchFamily="18" charset="0"/>
              </a:defRPr>
            </a:lvl3pPr>
            <a:lvl4pPr marL="1428750">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2-2: World population is very unevenly distributed across the Earth’s surface and it can be compared to climate distribution.</a:t>
            </a:r>
          </a:p>
        </p:txBody>
      </p:sp>
      <p:sp>
        <p:nvSpPr>
          <p:cNvPr id="34820" name="Rectangle 4"/>
          <p:cNvSpPr>
            <a:spLocks noChangeArrowheads="1"/>
          </p:cNvSpPr>
          <p:nvPr/>
        </p:nvSpPr>
        <p:spPr bwMode="auto">
          <a:xfrm>
            <a:off x="1600200" y="3505200"/>
            <a:ext cx="6203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1600">
              <a:solidFill>
                <a:schemeClr val="accent2"/>
              </a:solidFill>
              <a:latin typeface="Arial" panose="020B0604020202020204" pitchFamily="34" charset="0"/>
            </a:endParaRPr>
          </a:p>
        </p:txBody>
      </p:sp>
      <p:sp>
        <p:nvSpPr>
          <p:cNvPr id="34819" name="Rectangle 3"/>
          <p:cNvSpPr>
            <a:spLocks noChangeArrowheads="1"/>
          </p:cNvSpPr>
          <p:nvPr/>
        </p:nvSpPr>
        <p:spPr bwMode="auto">
          <a:xfrm>
            <a:off x="1828800" y="4495800"/>
            <a:ext cx="5995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1600">
              <a:solidFill>
                <a:schemeClr val="accent2"/>
              </a:solidFill>
              <a:latin typeface="Arial" panose="020B0604020202020204" pitchFamily="34" charset="0"/>
            </a:endParaRPr>
          </a:p>
        </p:txBody>
      </p:sp>
      <p:pic>
        <p:nvPicPr>
          <p:cNvPr id="348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914400"/>
            <a:ext cx="5029200" cy="5181600"/>
          </a:xfrm>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700088" y="319088"/>
            <a:ext cx="7759700" cy="795337"/>
          </a:xfrm>
        </p:spPr>
        <p:txBody>
          <a:bodyPr/>
          <a:lstStyle/>
          <a:p>
            <a:pPr>
              <a:lnSpc>
                <a:spcPct val="70000"/>
              </a:lnSpc>
            </a:pPr>
            <a:r>
              <a:rPr lang="en-US" altLang="en-US" sz="4000"/>
              <a:t>Expansion of the Ecumene</a:t>
            </a:r>
            <a:r>
              <a:rPr lang="en-US" altLang="en-US" u="sng"/>
              <a:t/>
            </a:r>
            <a:br>
              <a:rPr lang="en-US" altLang="en-US" u="sng"/>
            </a:br>
            <a:r>
              <a:rPr lang="en-US" altLang="en-US"/>
              <a:t> </a:t>
            </a:r>
            <a:r>
              <a:rPr lang="en-US" altLang="en-US" sz="3200"/>
              <a:t>5000 B.C.–A.D. 1900</a:t>
            </a:r>
          </a:p>
        </p:txBody>
      </p:sp>
      <p:sp>
        <p:nvSpPr>
          <p:cNvPr id="7173" name="Text Box 5"/>
          <p:cNvSpPr txBox="1">
            <a:spLocks noChangeArrowheads="1"/>
          </p:cNvSpPr>
          <p:nvPr/>
        </p:nvSpPr>
        <p:spPr bwMode="auto">
          <a:xfrm>
            <a:off x="517525" y="6232525"/>
            <a:ext cx="794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1600">
              <a:solidFill>
                <a:schemeClr val="accent2"/>
              </a:solidFill>
              <a:latin typeface="Arial" panose="020B0604020202020204" pitchFamily="34" charset="0"/>
            </a:endParaRPr>
          </a:p>
        </p:txBody>
      </p:sp>
      <p:sp>
        <p:nvSpPr>
          <p:cNvPr id="7172" name="Text Box 4"/>
          <p:cNvSpPr txBox="1">
            <a:spLocks noChangeArrowheads="1"/>
          </p:cNvSpPr>
          <p:nvPr/>
        </p:nvSpPr>
        <p:spPr bwMode="auto">
          <a:xfrm>
            <a:off x="381000" y="6096000"/>
            <a:ext cx="82073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2813" indent="-912813">
              <a:defRPr sz="2400">
                <a:solidFill>
                  <a:schemeClr val="tx1"/>
                </a:solidFill>
                <a:latin typeface="Times" panose="02020603050405020304" pitchFamily="18" charset="0"/>
              </a:defRPr>
            </a:lvl1pPr>
            <a:lvl2pPr marL="1027113">
              <a:defRPr sz="2400">
                <a:solidFill>
                  <a:schemeClr val="tx1"/>
                </a:solidFill>
                <a:latin typeface="Times" panose="02020603050405020304" pitchFamily="18" charset="0"/>
              </a:defRPr>
            </a:lvl2pPr>
            <a:lvl3pPr marL="1141413">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2-3: The ecumene, or the portion of the Earth with permanent human settlement, has expanded to cover most of the world’s land area.</a:t>
            </a:r>
          </a:p>
        </p:txBody>
      </p:sp>
      <p:pic>
        <p:nvPicPr>
          <p:cNvPr id="7171" name="Picture 3"/>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914400" y="1295400"/>
            <a:ext cx="3338513" cy="4572000"/>
          </a:xfrm>
          <a:ln/>
        </p:spPr>
      </p:pic>
      <p:pic>
        <p:nvPicPr>
          <p:cNvPr id="7170" name="Picture 2"/>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4953000" y="1295400"/>
            <a:ext cx="3276600" cy="4572000"/>
          </a:xfrm>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altLang="en-US"/>
              <a:t>Sparsely Populated Areas</a:t>
            </a:r>
          </a:p>
        </p:txBody>
      </p:sp>
      <p:sp>
        <p:nvSpPr>
          <p:cNvPr id="199683" name="Rectangle 3"/>
          <p:cNvSpPr>
            <a:spLocks noGrp="1" noChangeArrowheads="1"/>
          </p:cNvSpPr>
          <p:nvPr>
            <p:ph type="body" idx="1"/>
          </p:nvPr>
        </p:nvSpPr>
        <p:spPr>
          <a:xfrm>
            <a:off x="457200" y="1600200"/>
            <a:ext cx="8229600" cy="4953000"/>
          </a:xfrm>
        </p:spPr>
        <p:txBody>
          <a:bodyPr/>
          <a:lstStyle/>
          <a:p>
            <a:pPr>
              <a:lnSpc>
                <a:spcPct val="80000"/>
              </a:lnSpc>
            </a:pPr>
            <a:r>
              <a:rPr lang="en-US" altLang="en-US" sz="2400"/>
              <a:t>Dry Areas</a:t>
            </a:r>
          </a:p>
          <a:p>
            <a:pPr lvl="1">
              <a:lnSpc>
                <a:spcPct val="80000"/>
              </a:lnSpc>
              <a:buClrTx/>
            </a:pPr>
            <a:r>
              <a:rPr lang="en-US" altLang="en-US" sz="2000"/>
              <a:t>Areas too dry for farming cover approximately 20 percent of Earth’s land surface. </a:t>
            </a:r>
          </a:p>
          <a:p>
            <a:pPr lvl="1">
              <a:lnSpc>
                <a:spcPct val="80000"/>
              </a:lnSpc>
              <a:buClrTx/>
            </a:pPr>
            <a:r>
              <a:rPr lang="en-US" altLang="en-US" sz="2000"/>
              <a:t>Deserts generally lack sufficient water to grow crops. </a:t>
            </a:r>
          </a:p>
          <a:p>
            <a:pPr>
              <a:lnSpc>
                <a:spcPct val="80000"/>
              </a:lnSpc>
            </a:pPr>
            <a:r>
              <a:rPr lang="en-US" altLang="en-US" sz="2400"/>
              <a:t>Wet Areas</a:t>
            </a:r>
          </a:p>
          <a:p>
            <a:pPr lvl="1">
              <a:lnSpc>
                <a:spcPct val="80000"/>
              </a:lnSpc>
              <a:buClrTx/>
            </a:pPr>
            <a:r>
              <a:rPr lang="en-US" altLang="en-US" sz="2000"/>
              <a:t>Areas that receive very high levels of precipitation.</a:t>
            </a:r>
          </a:p>
          <a:p>
            <a:pPr lvl="1">
              <a:lnSpc>
                <a:spcPct val="80000"/>
              </a:lnSpc>
              <a:buClrTx/>
            </a:pPr>
            <a:r>
              <a:rPr lang="en-US" altLang="en-US" sz="2000"/>
              <a:t>These areas are located primarily near the equator. </a:t>
            </a:r>
          </a:p>
          <a:p>
            <a:pPr lvl="1">
              <a:lnSpc>
                <a:spcPct val="80000"/>
              </a:lnSpc>
              <a:buClrTx/>
            </a:pPr>
            <a:r>
              <a:rPr lang="en-US" altLang="en-US" sz="2000"/>
              <a:t>The combination of rain and heat rapidly depletes nutrients from the soil, hindering agriculture</a:t>
            </a:r>
          </a:p>
          <a:p>
            <a:pPr>
              <a:lnSpc>
                <a:spcPct val="80000"/>
              </a:lnSpc>
            </a:pPr>
            <a:r>
              <a:rPr lang="en-US" altLang="en-US" sz="2400"/>
              <a:t>Cold Areas</a:t>
            </a:r>
          </a:p>
          <a:p>
            <a:pPr lvl="1">
              <a:lnSpc>
                <a:spcPct val="80000"/>
              </a:lnSpc>
              <a:buClrTx/>
            </a:pPr>
            <a:r>
              <a:rPr lang="en-US" altLang="en-US" sz="2000"/>
              <a:t>Much of the land near the North and South poles, perpetually covered with ice (permafrost). </a:t>
            </a:r>
          </a:p>
          <a:p>
            <a:pPr>
              <a:lnSpc>
                <a:spcPct val="80000"/>
              </a:lnSpc>
            </a:pPr>
            <a:r>
              <a:rPr lang="en-US" altLang="en-US" sz="2400"/>
              <a:t>High Areas</a:t>
            </a:r>
          </a:p>
          <a:p>
            <a:pPr lvl="1">
              <a:lnSpc>
                <a:spcPct val="80000"/>
              </a:lnSpc>
              <a:buClrTx/>
            </a:pPr>
            <a:r>
              <a:rPr lang="en-US" altLang="en-US" sz="2000"/>
              <a:t>Relatively few people live at high elevations with some significant exceptions in Latin America and Africa.</a:t>
            </a:r>
          </a:p>
          <a:p>
            <a:pPr>
              <a:lnSpc>
                <a:spcPct val="80000"/>
              </a:lnSpc>
            </a:pPr>
            <a:endParaRPr lang="en-US" altLang="en-US"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381000" y="152400"/>
            <a:ext cx="8305800" cy="762000"/>
          </a:xfrm>
        </p:spPr>
        <p:txBody>
          <a:bodyPr/>
          <a:lstStyle/>
          <a:p>
            <a:r>
              <a:rPr lang="en-US" altLang="en-US"/>
              <a:t>Arithmetic Population Density</a:t>
            </a:r>
            <a:endParaRPr lang="en-US" altLang="en-US" sz="4000" u="sng"/>
          </a:p>
        </p:txBody>
      </p:sp>
      <p:sp>
        <p:nvSpPr>
          <p:cNvPr id="8195" name="Text Box 3"/>
          <p:cNvSpPr txBox="1">
            <a:spLocks noChangeArrowheads="1"/>
          </p:cNvSpPr>
          <p:nvPr/>
        </p:nvSpPr>
        <p:spPr bwMode="auto">
          <a:xfrm>
            <a:off x="685800" y="5943600"/>
            <a:ext cx="7804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5988" indent="-915988">
              <a:defRPr sz="2400">
                <a:solidFill>
                  <a:schemeClr val="tx1"/>
                </a:solidFill>
                <a:latin typeface="Times" panose="02020603050405020304" pitchFamily="18" charset="0"/>
              </a:defRPr>
            </a:lvl1pPr>
            <a:lvl2pPr marL="1030288">
              <a:defRPr sz="2400">
                <a:solidFill>
                  <a:schemeClr val="tx1"/>
                </a:solidFill>
                <a:latin typeface="Times" panose="02020603050405020304" pitchFamily="18" charset="0"/>
              </a:defRPr>
            </a:lvl2pPr>
            <a:lvl3pPr marL="114458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2-4: Arithmetic population density is the number of people per total land area.  The highest densities are found in parts of Asia and Europe.</a:t>
            </a:r>
            <a:r>
              <a:rPr lang="en-US" altLang="en-US" sz="1600"/>
              <a:t> </a:t>
            </a:r>
            <a:endParaRPr lang="en-US" altLang="en-US" sz="180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143000"/>
            <a:ext cx="7772400" cy="4397375"/>
          </a:xfrm>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ltLang="en-US"/>
              <a:t>Population: A Critical Issue</a:t>
            </a:r>
          </a:p>
        </p:txBody>
      </p:sp>
      <p:sp>
        <p:nvSpPr>
          <p:cNvPr id="168963" name="Rectangle 3"/>
          <p:cNvSpPr>
            <a:spLocks noGrp="1" noChangeArrowheads="1"/>
          </p:cNvSpPr>
          <p:nvPr>
            <p:ph type="body" idx="1"/>
          </p:nvPr>
        </p:nvSpPr>
        <p:spPr>
          <a:xfrm>
            <a:off x="457200" y="1600200"/>
            <a:ext cx="8229600" cy="4876800"/>
          </a:xfrm>
        </p:spPr>
        <p:txBody>
          <a:bodyPr/>
          <a:lstStyle/>
          <a:p>
            <a:r>
              <a:rPr lang="en-US" altLang="en-US" sz="2800"/>
              <a:t>A study of population is important in understanding a number of issues in human geography. So our first main issue is a study of population. The Key Issues your book mentions are:</a:t>
            </a:r>
          </a:p>
          <a:p>
            <a:pPr lvl="2">
              <a:buFont typeface="Wingdings" panose="05000000000000000000" pitchFamily="2" charset="2"/>
              <a:buNone/>
            </a:pPr>
            <a:r>
              <a:rPr lang="en-US" altLang="en-US" sz="2000"/>
              <a:t>1. Where is the world’s population distributed?</a:t>
            </a:r>
          </a:p>
          <a:p>
            <a:pPr lvl="2">
              <a:buFont typeface="Wingdings" panose="05000000000000000000" pitchFamily="2" charset="2"/>
              <a:buNone/>
            </a:pPr>
            <a:r>
              <a:rPr lang="en-US" altLang="en-US" sz="2000"/>
              <a:t>2. Where has the world’s population increased?</a:t>
            </a:r>
          </a:p>
          <a:p>
            <a:pPr lvl="2">
              <a:buFont typeface="Wingdings" panose="05000000000000000000" pitchFamily="2" charset="2"/>
              <a:buNone/>
            </a:pPr>
            <a:r>
              <a:rPr lang="en-US" altLang="en-US" sz="2000"/>
              <a:t>3. Why is population increasing at different rates in different countries?</a:t>
            </a:r>
          </a:p>
          <a:p>
            <a:pPr lvl="2">
              <a:buFont typeface="Wingdings" panose="05000000000000000000" pitchFamily="2" charset="2"/>
              <a:buNone/>
            </a:pPr>
            <a:r>
              <a:rPr lang="en-US" altLang="en-US" sz="2000"/>
              <a:t>4. Why might the world face an overpopulation problem?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700088" y="319088"/>
            <a:ext cx="7759700" cy="728662"/>
          </a:xfrm>
        </p:spPr>
        <p:txBody>
          <a:bodyPr/>
          <a:lstStyle/>
          <a:p>
            <a:r>
              <a:rPr lang="en-US" altLang="en-US"/>
              <a:t>Physiological Density</a:t>
            </a:r>
          </a:p>
        </p:txBody>
      </p:sp>
      <p:sp>
        <p:nvSpPr>
          <p:cNvPr id="9219" name="Text Box 3"/>
          <p:cNvSpPr txBox="1">
            <a:spLocks noChangeArrowheads="1"/>
          </p:cNvSpPr>
          <p:nvPr/>
        </p:nvSpPr>
        <p:spPr bwMode="auto">
          <a:xfrm>
            <a:off x="914400" y="5791200"/>
            <a:ext cx="71755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5988" indent="-915988">
              <a:defRPr sz="2400">
                <a:solidFill>
                  <a:schemeClr val="tx1"/>
                </a:solidFill>
                <a:latin typeface="Times" panose="02020603050405020304" pitchFamily="18" charset="0"/>
              </a:defRPr>
            </a:lvl1pPr>
            <a:lvl2pPr marL="1030288">
              <a:defRPr sz="2400">
                <a:solidFill>
                  <a:schemeClr val="tx1"/>
                </a:solidFill>
                <a:latin typeface="Times" panose="02020603050405020304" pitchFamily="18" charset="0"/>
              </a:defRPr>
            </a:lvl2pPr>
            <a:lvl3pPr marL="114458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2-5: Physiological density is the number of people per arable land area. This is a good measure of the relation between population and agricultural resources in a society.</a:t>
            </a: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143000"/>
            <a:ext cx="7620000" cy="4419600"/>
          </a:xfrm>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1" name="Rectangle 7"/>
          <p:cNvSpPr>
            <a:spLocks noGrp="1" noChangeArrowheads="1"/>
          </p:cNvSpPr>
          <p:nvPr>
            <p:ph type="title"/>
          </p:nvPr>
        </p:nvSpPr>
        <p:spPr/>
        <p:txBody>
          <a:bodyPr/>
          <a:lstStyle/>
          <a:p>
            <a:r>
              <a:rPr lang="en-US" altLang="en-US"/>
              <a:t>Agricultural Density</a:t>
            </a:r>
          </a:p>
        </p:txBody>
      </p:sp>
      <p:sp>
        <p:nvSpPr>
          <p:cNvPr id="200715" name="Rectangle 11"/>
          <p:cNvSpPr>
            <a:spLocks noGrp="1" noChangeArrowheads="1"/>
          </p:cNvSpPr>
          <p:nvPr>
            <p:ph type="body" idx="1"/>
          </p:nvPr>
        </p:nvSpPr>
        <p:spPr>
          <a:xfrm>
            <a:off x="457200" y="1447800"/>
            <a:ext cx="8229600" cy="5105400"/>
          </a:xfrm>
        </p:spPr>
        <p:txBody>
          <a:bodyPr/>
          <a:lstStyle/>
          <a:p>
            <a:pPr>
              <a:lnSpc>
                <a:spcPct val="90000"/>
              </a:lnSpc>
            </a:pPr>
            <a:r>
              <a:rPr lang="en-US" altLang="en-US" sz="2400"/>
              <a:t>Two countries can have similar physiological densities, but they may produce significantly different amounts of food because of different economic conditions. </a:t>
            </a:r>
          </a:p>
          <a:p>
            <a:pPr>
              <a:lnSpc>
                <a:spcPct val="90000"/>
              </a:lnSpc>
            </a:pPr>
            <a:r>
              <a:rPr lang="en-US" altLang="en-US" sz="2400"/>
              <a:t>Agricultural density is the ratio of the number of farmers to the amount of arable land. </a:t>
            </a:r>
          </a:p>
          <a:p>
            <a:pPr>
              <a:lnSpc>
                <a:spcPct val="90000"/>
              </a:lnSpc>
            </a:pPr>
            <a:r>
              <a:rPr lang="en-US" altLang="en-US" sz="2400"/>
              <a:t>To understand the relationship between population and resources in a country, geographers examine its physiological and agricultural densities together. </a:t>
            </a:r>
          </a:p>
          <a:p>
            <a:pPr>
              <a:lnSpc>
                <a:spcPct val="90000"/>
              </a:lnSpc>
            </a:pPr>
            <a:r>
              <a:rPr lang="en-US" altLang="en-US" sz="2400"/>
              <a:t>The Netherlands has a much higher physiological density than does India but a much lower agricultural density.</a:t>
            </a:r>
          </a:p>
          <a:p>
            <a:pPr>
              <a:lnSpc>
                <a:spcPct val="90000"/>
              </a:lnSpc>
            </a:pPr>
            <a:endParaRPr lang="en-US" altLang="en-US"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lstStyle/>
          <a:p>
            <a:r>
              <a:rPr lang="en-US" altLang="en-US" sz="4000"/>
              <a:t>Key Issue 2: Where Has the World’s Population Increased?</a:t>
            </a:r>
          </a:p>
        </p:txBody>
      </p:sp>
      <p:sp>
        <p:nvSpPr>
          <p:cNvPr id="35843" name="Rectangle 3"/>
          <p:cNvSpPr>
            <a:spLocks noGrp="1" noChangeArrowheads="1"/>
          </p:cNvSpPr>
          <p:nvPr>
            <p:ph type="body" sz="half" idx="1"/>
          </p:nvPr>
        </p:nvSpPr>
        <p:spPr>
          <a:xfrm>
            <a:off x="457200" y="2057400"/>
            <a:ext cx="4038600" cy="4419600"/>
          </a:xfrm>
        </p:spPr>
        <p:txBody>
          <a:bodyPr/>
          <a:lstStyle/>
          <a:p>
            <a:r>
              <a:rPr lang="en-US" altLang="en-US"/>
              <a:t>The Main Points of this issue are:</a:t>
            </a:r>
          </a:p>
          <a:p>
            <a:pPr lvl="1"/>
            <a:r>
              <a:rPr lang="en-US" altLang="en-US"/>
              <a:t>Distribution of World Population Growth </a:t>
            </a:r>
          </a:p>
          <a:p>
            <a:pPr lvl="2"/>
            <a:r>
              <a:rPr lang="en-US" altLang="en-US"/>
              <a:t>Natural Increase</a:t>
            </a:r>
          </a:p>
          <a:p>
            <a:pPr lvl="2"/>
            <a:r>
              <a:rPr lang="en-US" altLang="en-US"/>
              <a:t>Fertility</a:t>
            </a:r>
          </a:p>
          <a:p>
            <a:pPr lvl="2"/>
            <a:r>
              <a:rPr lang="en-US" altLang="en-US"/>
              <a:t>Mortality</a:t>
            </a:r>
          </a:p>
        </p:txBody>
      </p:sp>
      <p:pic>
        <p:nvPicPr>
          <p:cNvPr id="35842" name="Picture 2" descr="pop_growth"/>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136775"/>
            <a:ext cx="4267200" cy="327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460375" y="277813"/>
            <a:ext cx="8178800" cy="982662"/>
          </a:xfrm>
        </p:spPr>
        <p:txBody>
          <a:bodyPr/>
          <a:lstStyle/>
          <a:p>
            <a:r>
              <a:rPr lang="en-US" altLang="en-US"/>
              <a:t>World Population Growth</a:t>
            </a:r>
            <a:br>
              <a:rPr lang="en-US" altLang="en-US"/>
            </a:br>
            <a:r>
              <a:rPr lang="en-US" altLang="en-US" sz="4000" b="1"/>
              <a:t>1950–2000</a:t>
            </a:r>
            <a:endParaRPr lang="en-US" altLang="en-US" sz="3600" u="sng"/>
          </a:p>
        </p:txBody>
      </p:sp>
      <p:sp>
        <p:nvSpPr>
          <p:cNvPr id="11267" name="Text Box 3"/>
          <p:cNvSpPr txBox="1">
            <a:spLocks noChangeArrowheads="1"/>
          </p:cNvSpPr>
          <p:nvPr/>
        </p:nvSpPr>
        <p:spPr bwMode="auto">
          <a:xfrm>
            <a:off x="762000" y="5867400"/>
            <a:ext cx="767397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2813" indent="-912813">
              <a:defRPr sz="2400">
                <a:solidFill>
                  <a:schemeClr val="tx1"/>
                </a:solidFill>
                <a:latin typeface="Times" panose="02020603050405020304" pitchFamily="18" charset="0"/>
              </a:defRPr>
            </a:lvl1pPr>
            <a:lvl2pPr marL="1084263">
              <a:defRPr sz="2400">
                <a:solidFill>
                  <a:schemeClr val="tx1"/>
                </a:solidFill>
                <a:latin typeface="Times" panose="02020603050405020304" pitchFamily="18" charset="0"/>
              </a:defRPr>
            </a:lvl2pPr>
            <a:lvl3pPr marL="1198563">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pPr>
            <a:r>
              <a:rPr lang="en-US" altLang="en-US" sz="1500">
                <a:latin typeface="Arial" panose="020B0604020202020204" pitchFamily="34" charset="0"/>
              </a:rPr>
              <a:t>Fig. 2-6: Total world population increased from 2.5 to 6 billion in this half century. The natural increase rate peaked in the early 1960s and has declined since, but the number of people added each year did not peak until 1990.</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651000"/>
            <a:ext cx="7772400" cy="3859213"/>
          </a:xfrm>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ltLang="en-US"/>
              <a:t>Population Basics</a:t>
            </a:r>
          </a:p>
        </p:txBody>
      </p:sp>
      <p:sp>
        <p:nvSpPr>
          <p:cNvPr id="206851" name="Rectangle 3"/>
          <p:cNvSpPr>
            <a:spLocks noGrp="1" noChangeArrowheads="1"/>
          </p:cNvSpPr>
          <p:nvPr>
            <p:ph type="body" idx="1"/>
          </p:nvPr>
        </p:nvSpPr>
        <p:spPr>
          <a:xfrm>
            <a:off x="457200" y="1371600"/>
            <a:ext cx="8229600" cy="5029200"/>
          </a:xfrm>
        </p:spPr>
        <p:txBody>
          <a:bodyPr/>
          <a:lstStyle/>
          <a:p>
            <a:r>
              <a:rPr lang="en-US" altLang="en-US" sz="2800"/>
              <a:t>Geographers measure population change through three measures:</a:t>
            </a:r>
          </a:p>
          <a:p>
            <a:pPr lvl="1"/>
            <a:r>
              <a:rPr lang="en-US" altLang="en-US" sz="2400"/>
              <a:t>Crude birth rate (CBR) is the total number of live births in a year for every 1,000 people.</a:t>
            </a:r>
          </a:p>
          <a:p>
            <a:pPr lvl="1"/>
            <a:r>
              <a:rPr lang="en-US" altLang="en-US" sz="2400"/>
              <a:t>Crude death rate (CDR) is the total number of deaths in a year for every 1,000 people.</a:t>
            </a:r>
          </a:p>
          <a:p>
            <a:pPr lvl="1"/>
            <a:r>
              <a:rPr lang="en-US" altLang="en-US" sz="2400"/>
              <a:t>Natural increase rate (NIR) is the percentage by which a population grows in a year.</a:t>
            </a:r>
          </a:p>
          <a:p>
            <a:pPr lvl="2"/>
            <a:r>
              <a:rPr lang="en-US" altLang="en-US" sz="2000"/>
              <a:t>The term natural means that a country’s growth rate excludes migration. </a:t>
            </a:r>
          </a:p>
          <a:p>
            <a:pPr lvl="2"/>
            <a:r>
              <a:rPr lang="en-US" altLang="en-US" sz="2000"/>
              <a:t>The term crude means that we are concerned with society as a whole rather than a refined look at particular individuals or groups.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4"/>
          <p:cNvSpPr>
            <a:spLocks noGrp="1" noChangeArrowheads="1"/>
          </p:cNvSpPr>
          <p:nvPr>
            <p:ph type="title"/>
          </p:nvPr>
        </p:nvSpPr>
        <p:spPr>
          <a:xfrm>
            <a:off x="682625" y="304800"/>
            <a:ext cx="7778750" cy="531813"/>
          </a:xfrm>
        </p:spPr>
        <p:txBody>
          <a:bodyPr/>
          <a:lstStyle/>
          <a:p>
            <a:r>
              <a:rPr lang="en-US" altLang="en-US"/>
              <a:t>Natural Increase Rates</a:t>
            </a:r>
          </a:p>
        </p:txBody>
      </p:sp>
      <p:sp>
        <p:nvSpPr>
          <p:cNvPr id="237571" name="Text Box 3"/>
          <p:cNvSpPr txBox="1">
            <a:spLocks noChangeArrowheads="1"/>
          </p:cNvSpPr>
          <p:nvPr/>
        </p:nvSpPr>
        <p:spPr bwMode="auto">
          <a:xfrm>
            <a:off x="609600" y="5562600"/>
            <a:ext cx="7708900"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5988" indent="-915988">
              <a:defRPr sz="2400">
                <a:solidFill>
                  <a:schemeClr val="tx1"/>
                </a:solidFill>
                <a:latin typeface="Times" panose="02020603050405020304" pitchFamily="18" charset="0"/>
              </a:defRPr>
            </a:lvl1pPr>
            <a:lvl2pPr marL="1030288">
              <a:defRPr sz="2400">
                <a:solidFill>
                  <a:schemeClr val="tx1"/>
                </a:solidFill>
                <a:latin typeface="Times" panose="02020603050405020304" pitchFamily="18" charset="0"/>
              </a:defRPr>
            </a:lvl2pPr>
            <a:lvl3pPr marL="114458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2-7:</a:t>
            </a:r>
            <a:r>
              <a:rPr lang="en-US" altLang="en-US" sz="1600">
                <a:latin typeface="Arial" panose="020B0604020202020204" pitchFamily="34" charset="0"/>
              </a:rPr>
              <a:t> </a:t>
            </a:r>
            <a:r>
              <a:rPr lang="en-US" altLang="en-US" sz="1500">
                <a:latin typeface="Arial" panose="020B0604020202020204" pitchFamily="34" charset="0"/>
              </a:rPr>
              <a:t>The natural increase rate (NIR) is the percentage growth or decline in the population of a country per year (not including net migration). Countries in Africa and Southwest Asia have the highest current rates, while Russia and some European countries have negative rates.</a:t>
            </a:r>
          </a:p>
        </p:txBody>
      </p:sp>
      <p:pic>
        <p:nvPicPr>
          <p:cNvPr id="2375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143000"/>
            <a:ext cx="7391400" cy="4267200"/>
          </a:xfrm>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277813"/>
            <a:ext cx="8229600" cy="865187"/>
          </a:xfrm>
        </p:spPr>
        <p:txBody>
          <a:bodyPr/>
          <a:lstStyle/>
          <a:p>
            <a:r>
              <a:rPr lang="en-US" altLang="en-US"/>
              <a:t>Natural Increase Stats</a:t>
            </a:r>
          </a:p>
        </p:txBody>
      </p:sp>
      <p:sp>
        <p:nvSpPr>
          <p:cNvPr id="207875" name="Rectangle 3"/>
          <p:cNvSpPr>
            <a:spLocks noGrp="1" noChangeArrowheads="1"/>
          </p:cNvSpPr>
          <p:nvPr>
            <p:ph type="body" idx="1"/>
          </p:nvPr>
        </p:nvSpPr>
        <p:spPr>
          <a:xfrm>
            <a:off x="457200" y="1219200"/>
            <a:ext cx="8229600" cy="5257800"/>
          </a:xfrm>
        </p:spPr>
        <p:txBody>
          <a:bodyPr/>
          <a:lstStyle/>
          <a:p>
            <a:pPr>
              <a:lnSpc>
                <a:spcPct val="80000"/>
              </a:lnSpc>
            </a:pPr>
            <a:r>
              <a:rPr lang="en-US" altLang="en-US" sz="2400"/>
              <a:t>The natural increase rate of the planet during the current decade (200-2010) is estimated to be 1.3 percent. </a:t>
            </a:r>
          </a:p>
          <a:p>
            <a:pPr>
              <a:lnSpc>
                <a:spcPct val="80000"/>
              </a:lnSpc>
            </a:pPr>
            <a:r>
              <a:rPr lang="en-US" altLang="en-US" sz="2400"/>
              <a:t>It is lower today than at its all-time peak of 2.2 percent in 1963. </a:t>
            </a:r>
          </a:p>
          <a:p>
            <a:pPr>
              <a:lnSpc>
                <a:spcPct val="80000"/>
              </a:lnSpc>
            </a:pPr>
            <a:r>
              <a:rPr lang="en-US" altLang="en-US" sz="2400"/>
              <a:t>The NIR during the second half of the twentieth century was high by historical standards. </a:t>
            </a:r>
          </a:p>
          <a:p>
            <a:pPr>
              <a:lnSpc>
                <a:spcPct val="80000"/>
              </a:lnSpc>
            </a:pPr>
            <a:r>
              <a:rPr lang="en-US" altLang="en-US" sz="2400"/>
              <a:t>The number of people added each year has dropped at a slower rate than the NIR, because the population base is much higher now than in the past. </a:t>
            </a:r>
          </a:p>
          <a:p>
            <a:pPr>
              <a:lnSpc>
                <a:spcPct val="80000"/>
              </a:lnSpc>
            </a:pPr>
            <a:r>
              <a:rPr lang="en-US" altLang="en-US" sz="2400"/>
              <a:t>The rate of natural increase affects the doubling time, which is the number of years needed to double a population. </a:t>
            </a:r>
          </a:p>
          <a:p>
            <a:pPr>
              <a:lnSpc>
                <a:spcPct val="80000"/>
              </a:lnSpc>
            </a:pPr>
            <a:r>
              <a:rPr lang="en-US" altLang="en-US" sz="2400"/>
              <a:t>When the NIR was 2.2 percent back in 1963, doubling time was 35 years.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2625" y="341313"/>
            <a:ext cx="7778750" cy="757237"/>
          </a:xfrm>
        </p:spPr>
        <p:txBody>
          <a:bodyPr/>
          <a:lstStyle/>
          <a:p>
            <a:r>
              <a:rPr lang="en-US" altLang="en-US"/>
              <a:t>Crude Birth Rates</a:t>
            </a:r>
          </a:p>
        </p:txBody>
      </p:sp>
      <p:sp>
        <p:nvSpPr>
          <p:cNvPr id="12293" name="Text Box 5"/>
          <p:cNvSpPr txBox="1">
            <a:spLocks noChangeArrowheads="1"/>
          </p:cNvSpPr>
          <p:nvPr/>
        </p:nvSpPr>
        <p:spPr bwMode="auto">
          <a:xfrm>
            <a:off x="533400" y="5791200"/>
            <a:ext cx="80518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5988" indent="-915988">
              <a:defRPr sz="2400">
                <a:solidFill>
                  <a:schemeClr val="tx1"/>
                </a:solidFill>
                <a:latin typeface="Times" panose="02020603050405020304" pitchFamily="18" charset="0"/>
              </a:defRPr>
            </a:lvl1pPr>
            <a:lvl2pPr marL="1030288">
              <a:defRPr sz="2400">
                <a:solidFill>
                  <a:schemeClr val="tx1"/>
                </a:solidFill>
                <a:latin typeface="Times" panose="02020603050405020304" pitchFamily="18" charset="0"/>
              </a:defRPr>
            </a:lvl2pPr>
            <a:lvl3pPr marL="114458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2-8: The crude birth rate (CBR) is the total number of births in a country per 1,000 population per year. The lowest rates are in Europe, and the highest rates are in Africa and several Asian countries.</a:t>
            </a:r>
          </a:p>
        </p:txBody>
      </p:sp>
      <p:pic>
        <p:nvPicPr>
          <p:cNvPr id="12297"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219200"/>
            <a:ext cx="7646988" cy="4343400"/>
          </a:xfrm>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00088" y="319088"/>
            <a:ext cx="7759700" cy="795337"/>
          </a:xfrm>
        </p:spPr>
        <p:txBody>
          <a:bodyPr/>
          <a:lstStyle/>
          <a:p>
            <a:r>
              <a:rPr lang="en-US" altLang="en-US"/>
              <a:t>Total Fertility Rates</a:t>
            </a:r>
          </a:p>
        </p:txBody>
      </p:sp>
      <p:sp>
        <p:nvSpPr>
          <p:cNvPr id="13318" name="Text Box 6"/>
          <p:cNvSpPr txBox="1">
            <a:spLocks noChangeArrowheads="1"/>
          </p:cNvSpPr>
          <p:nvPr/>
        </p:nvSpPr>
        <p:spPr bwMode="auto">
          <a:xfrm>
            <a:off x="609600" y="5715000"/>
            <a:ext cx="79375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5988" indent="-915988">
              <a:defRPr sz="2400">
                <a:solidFill>
                  <a:schemeClr val="tx1"/>
                </a:solidFill>
                <a:latin typeface="Times" panose="02020603050405020304" pitchFamily="18" charset="0"/>
              </a:defRPr>
            </a:lvl1pPr>
            <a:lvl2pPr marL="1030288">
              <a:defRPr sz="2400">
                <a:solidFill>
                  <a:schemeClr val="tx1"/>
                </a:solidFill>
                <a:latin typeface="Times" panose="02020603050405020304" pitchFamily="18" charset="0"/>
              </a:defRPr>
            </a:lvl2pPr>
            <a:lvl3pPr marL="114458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2-9: The Total fertility rate (TFR) is the number of children an average woman in a society will have through her childbearing years. The lowest rates are in Europe, and the highest are in Africa and parts of the Middle East.</a:t>
            </a:r>
          </a:p>
        </p:txBody>
      </p:sp>
      <p:pic>
        <p:nvPicPr>
          <p:cNvPr id="13322" name="Picture 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143000"/>
            <a:ext cx="7467600" cy="4267200"/>
          </a:xfrm>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2625" y="341313"/>
            <a:ext cx="7778750" cy="688975"/>
          </a:xfrm>
        </p:spPr>
        <p:txBody>
          <a:bodyPr/>
          <a:lstStyle/>
          <a:p>
            <a:r>
              <a:rPr lang="en-US" altLang="en-US"/>
              <a:t>Infant Mortality Rates</a:t>
            </a:r>
          </a:p>
        </p:txBody>
      </p:sp>
      <p:sp>
        <p:nvSpPr>
          <p:cNvPr id="14341" name="Text Box 5"/>
          <p:cNvSpPr txBox="1">
            <a:spLocks noChangeArrowheads="1"/>
          </p:cNvSpPr>
          <p:nvPr/>
        </p:nvSpPr>
        <p:spPr bwMode="auto">
          <a:xfrm>
            <a:off x="517525" y="5767388"/>
            <a:ext cx="80073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138238">
              <a:defRPr sz="2400">
                <a:solidFill>
                  <a:schemeClr val="tx1"/>
                </a:solidFill>
                <a:latin typeface="Times" panose="02020603050405020304" pitchFamily="18" charset="0"/>
              </a:defRPr>
            </a:lvl2pPr>
            <a:lvl3pPr marL="125253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2-10: The infant mortality rate is the number of infant deaths per 1,000 live births per year. The highest infant mortality rates are found in some of the poorest countries of Africa and Asia.</a:t>
            </a:r>
          </a:p>
        </p:txBody>
      </p:sp>
      <p:pic>
        <p:nvPicPr>
          <p:cNvPr id="14344"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143000"/>
            <a:ext cx="7772400" cy="4495800"/>
          </a:xfrm>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tLang="en-US"/>
              <a:t>Study of Population</a:t>
            </a:r>
          </a:p>
        </p:txBody>
      </p:sp>
      <p:sp>
        <p:nvSpPr>
          <p:cNvPr id="160771" name="Rectangle 3"/>
          <p:cNvSpPr>
            <a:spLocks noGrp="1" noChangeArrowheads="1"/>
          </p:cNvSpPr>
          <p:nvPr>
            <p:ph type="body" sz="half" idx="1"/>
          </p:nvPr>
        </p:nvSpPr>
        <p:spPr>
          <a:xfrm>
            <a:off x="457200" y="1600200"/>
            <a:ext cx="4191000" cy="5029200"/>
          </a:xfrm>
        </p:spPr>
        <p:txBody>
          <a:bodyPr/>
          <a:lstStyle/>
          <a:p>
            <a:r>
              <a:rPr lang="en-US" altLang="en-US" sz="2400"/>
              <a:t>The study of population is critically important for three reasons:</a:t>
            </a:r>
          </a:p>
          <a:p>
            <a:pPr lvl="1"/>
            <a:r>
              <a:rPr lang="en-US" altLang="en-US" sz="2000"/>
              <a:t>The world’s population increased at a faster rate during the second half of the twentieth century than ever before in history.</a:t>
            </a:r>
          </a:p>
          <a:p>
            <a:pPr lvl="1"/>
            <a:r>
              <a:rPr lang="en-US" altLang="en-US" sz="2000"/>
              <a:t>Virtually all global population growth is concentrated in less developed countries.</a:t>
            </a:r>
          </a:p>
        </p:txBody>
      </p:sp>
      <p:sp>
        <p:nvSpPr>
          <p:cNvPr id="160780" name="Rectangle 12"/>
          <p:cNvSpPr>
            <a:spLocks noGrp="1" noChangeArrowheads="1"/>
          </p:cNvSpPr>
          <p:nvPr>
            <p:ph type="body" sz="half" idx="2"/>
          </p:nvPr>
        </p:nvSpPr>
        <p:spPr>
          <a:xfrm>
            <a:off x="4648200" y="1600200"/>
            <a:ext cx="4038600" cy="5029200"/>
          </a:xfrm>
        </p:spPr>
        <p:txBody>
          <a:bodyPr/>
          <a:lstStyle/>
          <a:p>
            <a:pPr lvl="1"/>
            <a:r>
              <a:rPr lang="en-US" altLang="en-US" sz="2000"/>
              <a:t>More people are alive at this time – in excess of 6 billion—than at any time in human history.</a:t>
            </a:r>
          </a:p>
        </p:txBody>
      </p:sp>
      <p:pic>
        <p:nvPicPr>
          <p:cNvPr id="160775" name="Picture 7" descr="56_population"/>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257800" y="3352800"/>
            <a:ext cx="3276600" cy="2362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2625" y="341313"/>
            <a:ext cx="7778750" cy="620712"/>
          </a:xfrm>
        </p:spPr>
        <p:txBody>
          <a:bodyPr/>
          <a:lstStyle/>
          <a:p>
            <a:r>
              <a:rPr lang="en-US" altLang="en-US"/>
              <a:t>Life Expectancy at birth</a:t>
            </a:r>
          </a:p>
        </p:txBody>
      </p:sp>
      <p:sp>
        <p:nvSpPr>
          <p:cNvPr id="15365" name="Text Box 5"/>
          <p:cNvSpPr txBox="1">
            <a:spLocks noChangeArrowheads="1"/>
          </p:cNvSpPr>
          <p:nvPr/>
        </p:nvSpPr>
        <p:spPr bwMode="auto">
          <a:xfrm>
            <a:off x="609600" y="5715000"/>
            <a:ext cx="81597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138238">
              <a:defRPr sz="2400">
                <a:solidFill>
                  <a:schemeClr val="tx1"/>
                </a:solidFill>
                <a:latin typeface="Times" panose="02020603050405020304" pitchFamily="18" charset="0"/>
              </a:defRPr>
            </a:lvl2pPr>
            <a:lvl3pPr marL="125253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2-11: Life expectancy at birth is the average number of years a newborn infant can expect to live. The highest life expectancies are generally in the wealthiest countries, and the lowest in the poorest countries. </a:t>
            </a:r>
          </a:p>
        </p:txBody>
      </p:sp>
      <p:pic>
        <p:nvPicPr>
          <p:cNvPr id="15368"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143000"/>
            <a:ext cx="7642225" cy="4419600"/>
          </a:xfrm>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Rectangle 7"/>
          <p:cNvSpPr>
            <a:spLocks noGrp="1" noChangeArrowheads="1"/>
          </p:cNvSpPr>
          <p:nvPr>
            <p:ph type="title"/>
          </p:nvPr>
        </p:nvSpPr>
        <p:spPr/>
        <p:txBody>
          <a:bodyPr/>
          <a:lstStyle/>
          <a:p>
            <a:r>
              <a:rPr lang="en-US" altLang="en-US" sz="4000"/>
              <a:t>Where These Rates Are Highest</a:t>
            </a:r>
          </a:p>
        </p:txBody>
      </p:sp>
      <p:sp>
        <p:nvSpPr>
          <p:cNvPr id="208901" name="Rectangle 5"/>
          <p:cNvSpPr>
            <a:spLocks noGrp="1" noChangeArrowheads="1"/>
          </p:cNvSpPr>
          <p:nvPr>
            <p:ph type="body" sz="half" idx="1"/>
          </p:nvPr>
        </p:nvSpPr>
        <p:spPr>
          <a:xfrm>
            <a:off x="457200" y="1600200"/>
            <a:ext cx="8229600" cy="1219200"/>
          </a:xfrm>
        </p:spPr>
        <p:txBody>
          <a:bodyPr/>
          <a:lstStyle/>
          <a:p>
            <a:r>
              <a:rPr lang="en-US" altLang="en-US" sz="2400"/>
              <a:t>Higher rates of natural increase, crude birth, total fertility, and infant mortality, and lower life expectancy are in Less Developed Countries.  </a:t>
            </a:r>
          </a:p>
        </p:txBody>
      </p:sp>
      <p:pic>
        <p:nvPicPr>
          <p:cNvPr id="208905" name="Picture 9" descr="wwldc"/>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14400" y="2895600"/>
            <a:ext cx="7467600" cy="3687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00088" y="319088"/>
            <a:ext cx="7759700" cy="661987"/>
          </a:xfrm>
        </p:spPr>
        <p:txBody>
          <a:bodyPr/>
          <a:lstStyle/>
          <a:p>
            <a:r>
              <a:rPr lang="en-US" altLang="en-US"/>
              <a:t>Crude Death Rates</a:t>
            </a:r>
          </a:p>
        </p:txBody>
      </p:sp>
      <p:sp>
        <p:nvSpPr>
          <p:cNvPr id="16389" name="Text Box 5"/>
          <p:cNvSpPr txBox="1">
            <a:spLocks noChangeArrowheads="1"/>
          </p:cNvSpPr>
          <p:nvPr/>
        </p:nvSpPr>
        <p:spPr bwMode="auto">
          <a:xfrm>
            <a:off x="609600" y="5638800"/>
            <a:ext cx="76136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196975">
              <a:defRPr sz="2400">
                <a:solidFill>
                  <a:schemeClr val="tx1"/>
                </a:solidFill>
                <a:latin typeface="Times" panose="02020603050405020304" pitchFamily="18" charset="0"/>
              </a:defRPr>
            </a:lvl2pPr>
            <a:lvl3pPr marL="1311275">
              <a:defRPr sz="2400">
                <a:solidFill>
                  <a:schemeClr val="tx1"/>
                </a:solidFill>
                <a:latin typeface="Times" panose="02020603050405020304" pitchFamily="18" charset="0"/>
              </a:defRPr>
            </a:lvl3pPr>
            <a:lvl4pPr marL="1425575">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2-12: The crude death rate (CDR) is the total number of deaths in a country per 1,000 population per year. Because wealthy countries are in a late stage of the demographic transition, they often have a higher CDR than poorer countries.</a:t>
            </a:r>
          </a:p>
        </p:txBody>
      </p:sp>
      <p:pic>
        <p:nvPicPr>
          <p:cNvPr id="16392"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990600"/>
            <a:ext cx="7772400" cy="4419600"/>
          </a:xfrm>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152400"/>
            <a:ext cx="8305800" cy="914400"/>
          </a:xfrm>
        </p:spPr>
        <p:txBody>
          <a:bodyPr/>
          <a:lstStyle/>
          <a:p>
            <a:r>
              <a:rPr lang="en-US" altLang="en-US" sz="4000"/>
              <a:t>Key Issue 3:</a:t>
            </a:r>
            <a:br>
              <a:rPr lang="en-US" altLang="en-US" sz="4000"/>
            </a:br>
            <a:r>
              <a:rPr lang="en-US" altLang="en-US" sz="4000"/>
              <a:t> Variations in Population Growth</a:t>
            </a:r>
          </a:p>
        </p:txBody>
      </p:sp>
      <p:sp>
        <p:nvSpPr>
          <p:cNvPr id="17411" name="Rectangle 3"/>
          <p:cNvSpPr>
            <a:spLocks noGrp="1" noChangeArrowheads="1"/>
          </p:cNvSpPr>
          <p:nvPr>
            <p:ph type="body" idx="1"/>
          </p:nvPr>
        </p:nvSpPr>
        <p:spPr>
          <a:xfrm>
            <a:off x="609600" y="1295400"/>
            <a:ext cx="7772400" cy="5334000"/>
          </a:xfrm>
        </p:spPr>
        <p:txBody>
          <a:bodyPr/>
          <a:lstStyle/>
          <a:p>
            <a:pPr>
              <a:tabLst>
                <a:tab pos="4114800" algn="l"/>
              </a:tabLst>
            </a:pPr>
            <a:r>
              <a:rPr lang="en-US" altLang="en-US"/>
              <a:t>The Main Points of this issue are:</a:t>
            </a:r>
            <a:r>
              <a:rPr lang="en-US" altLang="en-US" sz="2800"/>
              <a:t> </a:t>
            </a:r>
          </a:p>
          <a:p>
            <a:pPr lvl="1">
              <a:buClrTx/>
              <a:tabLst>
                <a:tab pos="4114800" algn="l"/>
              </a:tabLst>
            </a:pPr>
            <a:r>
              <a:rPr lang="en-US" altLang="en-US" sz="2400"/>
              <a:t>The Demographic Transition</a:t>
            </a:r>
          </a:p>
          <a:p>
            <a:pPr lvl="2">
              <a:tabLst>
                <a:tab pos="4114800" algn="l"/>
              </a:tabLst>
            </a:pPr>
            <a:r>
              <a:rPr lang="en-US" altLang="en-US" sz="2000" i="1"/>
              <a:t>1. Low growth	– 3. Moderate growth</a:t>
            </a:r>
          </a:p>
          <a:p>
            <a:pPr lvl="2">
              <a:tabLst>
                <a:tab pos="4114800" algn="l"/>
              </a:tabLst>
            </a:pPr>
            <a:r>
              <a:rPr lang="en-US" altLang="en-US" sz="2000" i="1"/>
              <a:t>2. High growth	– 4. Low growth</a:t>
            </a:r>
          </a:p>
          <a:p>
            <a:pPr lvl="1">
              <a:buClrTx/>
              <a:buFontTx/>
              <a:buNone/>
              <a:tabLst>
                <a:tab pos="4114800" algn="l"/>
              </a:tabLst>
            </a:pPr>
            <a:endParaRPr lang="en-US" altLang="en-US" sz="700" i="1"/>
          </a:p>
          <a:p>
            <a:pPr lvl="1">
              <a:buClrTx/>
              <a:tabLst>
                <a:tab pos="4114800" algn="l"/>
              </a:tabLst>
            </a:pPr>
            <a:r>
              <a:rPr lang="en-US" altLang="en-US" sz="2400"/>
              <a:t>Population pyramids</a:t>
            </a:r>
          </a:p>
          <a:p>
            <a:pPr lvl="2">
              <a:tabLst>
                <a:tab pos="4114800" algn="l"/>
              </a:tabLst>
            </a:pPr>
            <a:r>
              <a:rPr lang="en-US" altLang="en-US" sz="2000" i="1"/>
              <a:t>Age distribution</a:t>
            </a:r>
          </a:p>
          <a:p>
            <a:pPr lvl="2">
              <a:tabLst>
                <a:tab pos="4114800" algn="l"/>
              </a:tabLst>
            </a:pPr>
            <a:r>
              <a:rPr lang="en-US" altLang="en-US" sz="2000" i="1"/>
              <a:t>Sex ratio</a:t>
            </a:r>
          </a:p>
          <a:p>
            <a:pPr lvl="1">
              <a:buClrTx/>
              <a:buFontTx/>
              <a:buNone/>
              <a:tabLst>
                <a:tab pos="4114800" algn="l"/>
              </a:tabLst>
            </a:pPr>
            <a:endParaRPr lang="en-US" altLang="en-US" sz="700" i="1"/>
          </a:p>
          <a:p>
            <a:pPr lvl="1">
              <a:buClrTx/>
              <a:tabLst>
                <a:tab pos="4114800" algn="l"/>
              </a:tabLst>
            </a:pPr>
            <a:r>
              <a:rPr lang="en-US" altLang="en-US" sz="2400"/>
              <a:t>Countries in different stages of demographic transition</a:t>
            </a:r>
          </a:p>
          <a:p>
            <a:pPr lvl="1">
              <a:buClrTx/>
              <a:buFontTx/>
              <a:buNone/>
              <a:tabLst>
                <a:tab pos="4114800" algn="l"/>
              </a:tabLst>
            </a:pPr>
            <a:endParaRPr lang="en-US" altLang="en-US" sz="700" i="1"/>
          </a:p>
          <a:p>
            <a:pPr lvl="1">
              <a:buClrTx/>
              <a:tabLst>
                <a:tab pos="4114800" algn="l"/>
              </a:tabLst>
            </a:pPr>
            <a:r>
              <a:rPr lang="en-US" altLang="en-US" sz="2400"/>
              <a:t>Demographic transition and world population growth</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2625" y="304800"/>
            <a:ext cx="7778750" cy="682625"/>
          </a:xfrm>
        </p:spPr>
        <p:txBody>
          <a:bodyPr/>
          <a:lstStyle/>
          <a:p>
            <a:r>
              <a:rPr lang="en-US" altLang="en-US"/>
              <a:t>The Demographic Transition</a:t>
            </a:r>
          </a:p>
        </p:txBody>
      </p:sp>
      <p:sp>
        <p:nvSpPr>
          <p:cNvPr id="18437" name="Text Box 5"/>
          <p:cNvSpPr txBox="1">
            <a:spLocks noChangeArrowheads="1"/>
          </p:cNvSpPr>
          <p:nvPr/>
        </p:nvSpPr>
        <p:spPr bwMode="auto">
          <a:xfrm>
            <a:off x="685800" y="5486400"/>
            <a:ext cx="7550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138238">
              <a:defRPr sz="2400">
                <a:solidFill>
                  <a:schemeClr val="tx1"/>
                </a:solidFill>
                <a:latin typeface="Times" panose="02020603050405020304" pitchFamily="18" charset="0"/>
              </a:defRPr>
            </a:lvl2pPr>
            <a:lvl3pPr marL="125253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2-13: The demographic transition consists of four stages, which move from high birth and death rates, to declines first in birth rates then in death rates, and finally to a stage of low birth and death rates. Population growth is most rapid in the second stage.</a:t>
            </a:r>
          </a:p>
        </p:txBody>
      </p:sp>
      <p:pic>
        <p:nvPicPr>
          <p:cNvPr id="18440"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444625"/>
            <a:ext cx="7772400" cy="3511550"/>
          </a:xfrm>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4"/>
          <p:cNvSpPr>
            <a:spLocks noGrp="1" noChangeArrowheads="1"/>
          </p:cNvSpPr>
          <p:nvPr>
            <p:ph type="title"/>
          </p:nvPr>
        </p:nvSpPr>
        <p:spPr/>
        <p:txBody>
          <a:bodyPr/>
          <a:lstStyle/>
          <a:p>
            <a:r>
              <a:rPr lang="en-US" altLang="en-US"/>
              <a:t>US Population Growth</a:t>
            </a:r>
          </a:p>
        </p:txBody>
      </p:sp>
      <p:sp>
        <p:nvSpPr>
          <p:cNvPr id="214019" name="Rectangle 3"/>
          <p:cNvSpPr>
            <a:spLocks noGrp="1" noChangeArrowheads="1"/>
          </p:cNvSpPr>
          <p:nvPr>
            <p:ph type="body" sz="half" idx="1"/>
          </p:nvPr>
        </p:nvSpPr>
        <p:spPr>
          <a:xfrm>
            <a:off x="304800" y="1600200"/>
            <a:ext cx="3810000" cy="4876800"/>
          </a:xfrm>
        </p:spPr>
        <p:txBody>
          <a:bodyPr/>
          <a:lstStyle/>
          <a:p>
            <a:pPr>
              <a:lnSpc>
                <a:spcPct val="90000"/>
              </a:lnSpc>
            </a:pPr>
            <a:r>
              <a:rPr lang="en-US" altLang="en-US" sz="2400"/>
              <a:t>The United States has moved slightly below Zero Population Growth since 2000. </a:t>
            </a:r>
          </a:p>
          <a:p>
            <a:pPr>
              <a:lnSpc>
                <a:spcPct val="90000"/>
              </a:lnSpc>
            </a:pPr>
            <a:r>
              <a:rPr lang="en-US" altLang="en-US" sz="2400"/>
              <a:t>When most families lived on farms, employment and child rearing were conducted at the same place, but in urban societies most parents must leave the home to work. </a:t>
            </a:r>
          </a:p>
        </p:txBody>
      </p:sp>
      <p:pic>
        <p:nvPicPr>
          <p:cNvPr id="214022" name="Picture 6" descr="historypoplarge"/>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14800" y="2057400"/>
            <a:ext cx="4800600" cy="3706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277813"/>
            <a:ext cx="8229600" cy="788987"/>
          </a:xfrm>
        </p:spPr>
        <p:txBody>
          <a:bodyPr/>
          <a:lstStyle/>
          <a:p>
            <a:r>
              <a:rPr lang="en-US" altLang="en-US"/>
              <a:t>Russian Population Growth</a:t>
            </a:r>
          </a:p>
        </p:txBody>
      </p:sp>
      <p:sp>
        <p:nvSpPr>
          <p:cNvPr id="215043" name="Rectangle 3"/>
          <p:cNvSpPr>
            <a:spLocks noGrp="1" noChangeArrowheads="1"/>
          </p:cNvSpPr>
          <p:nvPr>
            <p:ph type="body" sz="half" idx="1"/>
          </p:nvPr>
        </p:nvSpPr>
        <p:spPr>
          <a:xfrm>
            <a:off x="304800" y="1143000"/>
            <a:ext cx="8458200" cy="3810000"/>
          </a:xfrm>
        </p:spPr>
        <p:txBody>
          <a:bodyPr/>
          <a:lstStyle/>
          <a:p>
            <a:pPr>
              <a:lnSpc>
                <a:spcPct val="80000"/>
              </a:lnSpc>
            </a:pPr>
            <a:r>
              <a:rPr lang="en-US" altLang="en-US" sz="2400"/>
              <a:t>Several Eastern European countries, most notably Russia, have negative natural increase rates, a legacy of a half century of Communist rule.</a:t>
            </a:r>
          </a:p>
          <a:p>
            <a:pPr>
              <a:lnSpc>
                <a:spcPct val="80000"/>
              </a:lnSpc>
            </a:pPr>
            <a:r>
              <a:rPr lang="en-US" altLang="en-US" sz="2400"/>
              <a:t>As memories of the Communist era fade, Russians and other Eastern Europeans may display birth and death rates more comparable to those in Western Europe. </a:t>
            </a:r>
          </a:p>
          <a:p>
            <a:pPr>
              <a:lnSpc>
                <a:spcPct val="80000"/>
              </a:lnSpc>
            </a:pPr>
            <a:r>
              <a:rPr lang="en-US" altLang="en-US" sz="2400"/>
              <a:t>Alternatively, demographers in the future may identify a fifth stage, characterized by higher death rates than birth rages and an irreversible population decline.</a:t>
            </a:r>
          </a:p>
        </p:txBody>
      </p:sp>
      <p:pic>
        <p:nvPicPr>
          <p:cNvPr id="215045" name="Picture 5" descr="russia_population_growth"/>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38400" y="4648200"/>
            <a:ext cx="4343400" cy="2033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228600"/>
            <a:ext cx="8763000" cy="914400"/>
          </a:xfrm>
        </p:spPr>
        <p:txBody>
          <a:bodyPr/>
          <a:lstStyle/>
          <a:p>
            <a:r>
              <a:rPr lang="en-US" altLang="en-US" sz="4000"/>
              <a:t>Demographic Transition in England</a:t>
            </a:r>
          </a:p>
        </p:txBody>
      </p:sp>
      <p:sp>
        <p:nvSpPr>
          <p:cNvPr id="19461" name="Text Box 5"/>
          <p:cNvSpPr txBox="1">
            <a:spLocks noChangeArrowheads="1"/>
          </p:cNvSpPr>
          <p:nvPr/>
        </p:nvSpPr>
        <p:spPr bwMode="auto">
          <a:xfrm>
            <a:off x="685800" y="5867400"/>
            <a:ext cx="76263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138238">
              <a:defRPr sz="2400">
                <a:solidFill>
                  <a:schemeClr val="tx1"/>
                </a:solidFill>
                <a:latin typeface="Times" panose="02020603050405020304" pitchFamily="18" charset="0"/>
              </a:defRPr>
            </a:lvl2pPr>
            <a:lvl3pPr marL="125253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2-14: England was one of the first countries to experience rapid population growth in the mid-eighteenth century, when it entered stage 2 of the demographic transition.</a:t>
            </a:r>
            <a:r>
              <a:rPr lang="en-US" altLang="en-US" sz="1500"/>
              <a:t> </a:t>
            </a:r>
          </a:p>
        </p:txBody>
      </p:sp>
      <p:pic>
        <p:nvPicPr>
          <p:cNvPr id="19464" name="Picture 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95400" y="1143000"/>
            <a:ext cx="6400800" cy="4572000"/>
          </a:xfrm>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noChangeArrowheads="1"/>
          </p:cNvSpPr>
          <p:nvPr>
            <p:ph type="title"/>
          </p:nvPr>
        </p:nvSpPr>
        <p:spPr>
          <a:xfrm>
            <a:off x="228600" y="152400"/>
            <a:ext cx="3810000" cy="1139825"/>
          </a:xfrm>
        </p:spPr>
        <p:txBody>
          <a:bodyPr/>
          <a:lstStyle/>
          <a:p>
            <a:r>
              <a:rPr lang="en-US" altLang="en-US" sz="4000"/>
              <a:t>Population Pyramids</a:t>
            </a:r>
          </a:p>
        </p:txBody>
      </p:sp>
      <p:sp>
        <p:nvSpPr>
          <p:cNvPr id="218117" name="Rectangle 5"/>
          <p:cNvSpPr>
            <a:spLocks noGrp="1" noChangeArrowheads="1"/>
          </p:cNvSpPr>
          <p:nvPr>
            <p:ph type="body" sz="half" idx="1"/>
          </p:nvPr>
        </p:nvSpPr>
        <p:spPr>
          <a:xfrm>
            <a:off x="457200" y="1600200"/>
            <a:ext cx="3733800" cy="5257800"/>
          </a:xfrm>
        </p:spPr>
        <p:txBody>
          <a:bodyPr/>
          <a:lstStyle/>
          <a:p>
            <a:pPr>
              <a:lnSpc>
                <a:spcPct val="80000"/>
              </a:lnSpc>
            </a:pPr>
            <a:r>
              <a:rPr lang="en-US" altLang="en-US" sz="2400"/>
              <a:t>Population in a country is influenced by the demographic transition in two principal ways: the percentage of the population in each age group, and the distribution of males and females. </a:t>
            </a:r>
          </a:p>
          <a:p>
            <a:pPr>
              <a:lnSpc>
                <a:spcPct val="80000"/>
              </a:lnSpc>
            </a:pPr>
            <a:r>
              <a:rPr lang="en-US" altLang="en-US" sz="2400"/>
              <a:t>A country’s population can be displayed by age and gender groups on a bar graph called a population pyramid.</a:t>
            </a:r>
          </a:p>
        </p:txBody>
      </p:sp>
      <p:pic>
        <p:nvPicPr>
          <p:cNvPr id="218120" name="Picture 8" descr="fig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81513" y="0"/>
            <a:ext cx="4662487"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00088" y="319088"/>
            <a:ext cx="7759700" cy="795337"/>
          </a:xfrm>
        </p:spPr>
        <p:txBody>
          <a:bodyPr/>
          <a:lstStyle/>
          <a:p>
            <a:r>
              <a:rPr lang="en-US" altLang="en-US" sz="4000"/>
              <a:t>Percent of Population under 15</a:t>
            </a:r>
          </a:p>
        </p:txBody>
      </p:sp>
      <p:sp>
        <p:nvSpPr>
          <p:cNvPr id="20485" name="Text Box 5"/>
          <p:cNvSpPr txBox="1">
            <a:spLocks noChangeArrowheads="1"/>
          </p:cNvSpPr>
          <p:nvPr/>
        </p:nvSpPr>
        <p:spPr bwMode="auto">
          <a:xfrm>
            <a:off x="685800" y="5715000"/>
            <a:ext cx="80073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138238">
              <a:defRPr sz="2400">
                <a:solidFill>
                  <a:schemeClr val="tx1"/>
                </a:solidFill>
                <a:latin typeface="Times" panose="02020603050405020304" pitchFamily="18" charset="0"/>
              </a:defRPr>
            </a:lvl2pPr>
            <a:lvl3pPr marL="125253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2-15: About one-third of world population is under 15, but the percentage by country varies from over 40% in most of Africa and some Asian countries, to under 20% in much of Europe.</a:t>
            </a:r>
          </a:p>
        </p:txBody>
      </p:sp>
      <p:pic>
        <p:nvPicPr>
          <p:cNvPr id="20488"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143000"/>
            <a:ext cx="7620000" cy="4419600"/>
          </a:xfrm>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ltLang="en-US"/>
              <a:t>Demography</a:t>
            </a:r>
          </a:p>
        </p:txBody>
      </p:sp>
      <p:sp>
        <p:nvSpPr>
          <p:cNvPr id="169987" name="Rectangle 3"/>
          <p:cNvSpPr>
            <a:spLocks noGrp="1" noChangeArrowheads="1"/>
          </p:cNvSpPr>
          <p:nvPr>
            <p:ph type="body" sz="half" idx="1"/>
          </p:nvPr>
        </p:nvSpPr>
        <p:spPr>
          <a:xfrm>
            <a:off x="457200" y="1447800"/>
            <a:ext cx="8382000" cy="990600"/>
          </a:xfrm>
        </p:spPr>
        <p:txBody>
          <a:bodyPr/>
          <a:lstStyle/>
          <a:p>
            <a:r>
              <a:rPr lang="en-US" altLang="en-US" sz="2800"/>
              <a:t>The scientific study of population characteristics is called demography. </a:t>
            </a:r>
          </a:p>
        </p:txBody>
      </p:sp>
      <p:pic>
        <p:nvPicPr>
          <p:cNvPr id="169989" name="Picture 5" descr="demography"/>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28800" y="2514600"/>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2" name="Rectangle 4"/>
          <p:cNvSpPr>
            <a:spLocks noGrp="1" noChangeArrowheads="1"/>
          </p:cNvSpPr>
          <p:nvPr>
            <p:ph type="title"/>
          </p:nvPr>
        </p:nvSpPr>
        <p:spPr/>
        <p:txBody>
          <a:bodyPr/>
          <a:lstStyle/>
          <a:p>
            <a:r>
              <a:rPr lang="en-US" altLang="en-US"/>
              <a:t>Young Pop. vs. Older Pop.</a:t>
            </a:r>
          </a:p>
        </p:txBody>
      </p:sp>
      <p:sp>
        <p:nvSpPr>
          <p:cNvPr id="222211" name="Rectangle 3"/>
          <p:cNvSpPr>
            <a:spLocks noGrp="1" noChangeArrowheads="1"/>
          </p:cNvSpPr>
          <p:nvPr>
            <p:ph type="body" sz="half" idx="1"/>
          </p:nvPr>
        </p:nvSpPr>
        <p:spPr>
          <a:xfrm>
            <a:off x="457200" y="1600200"/>
            <a:ext cx="4038600" cy="5029200"/>
          </a:xfrm>
        </p:spPr>
        <p:txBody>
          <a:bodyPr/>
          <a:lstStyle/>
          <a:p>
            <a:pPr>
              <a:lnSpc>
                <a:spcPct val="80000"/>
              </a:lnSpc>
            </a:pPr>
            <a:r>
              <a:rPr lang="en-US" altLang="en-US" sz="2400"/>
              <a:t>Young dependents outnumber elderly ones by 10:1 in stage 2 countries, but the numbers of young and elderly dependants are roughly equal in stage 4 countries. </a:t>
            </a:r>
          </a:p>
          <a:p>
            <a:pPr>
              <a:lnSpc>
                <a:spcPct val="80000"/>
              </a:lnSpc>
            </a:pPr>
            <a:r>
              <a:rPr lang="en-US" altLang="en-US" sz="2400"/>
              <a:t>The large percentage of children in Sub-Saharan Africa and other stage 2 countries strains the ability of poorer countries to provide needed services. </a:t>
            </a:r>
          </a:p>
        </p:txBody>
      </p:sp>
      <p:pic>
        <p:nvPicPr>
          <p:cNvPr id="222215" name="Picture 7" descr="gh-200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48200" y="1682750"/>
            <a:ext cx="4038600" cy="2024063"/>
          </a:xfrm>
          <a:solidFill>
            <a:schemeClr val="tx1"/>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2216" name="Picture 8" descr="it-2003"/>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648200" y="4024313"/>
            <a:ext cx="4038600" cy="2024062"/>
          </a:xfrm>
          <a:solidFill>
            <a:schemeClr val="tx1"/>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3" name="Rectangle 7"/>
          <p:cNvSpPr>
            <a:spLocks noGrp="1" noChangeArrowheads="1"/>
          </p:cNvSpPr>
          <p:nvPr>
            <p:ph type="title"/>
          </p:nvPr>
        </p:nvSpPr>
        <p:spPr/>
        <p:txBody>
          <a:bodyPr/>
          <a:lstStyle/>
          <a:p>
            <a:r>
              <a:rPr lang="en-US" altLang="en-US"/>
              <a:t>Changes in the Pyramid</a:t>
            </a:r>
          </a:p>
        </p:txBody>
      </p:sp>
      <p:sp>
        <p:nvSpPr>
          <p:cNvPr id="224259" name="Rectangle 3"/>
          <p:cNvSpPr>
            <a:spLocks noGrp="1" noChangeArrowheads="1"/>
          </p:cNvSpPr>
          <p:nvPr>
            <p:ph type="body" sz="half" idx="1"/>
          </p:nvPr>
        </p:nvSpPr>
        <p:spPr>
          <a:xfrm>
            <a:off x="457200" y="1371600"/>
            <a:ext cx="8229600" cy="2133600"/>
          </a:xfrm>
        </p:spPr>
        <p:txBody>
          <a:bodyPr/>
          <a:lstStyle/>
          <a:p>
            <a:pPr>
              <a:lnSpc>
                <a:spcPct val="90000"/>
              </a:lnSpc>
            </a:pPr>
            <a:r>
              <a:rPr lang="en-US" altLang="en-US" sz="2000"/>
              <a:t>As countries pass through the stages of the demographic transition, the percentage of elderly people increases. </a:t>
            </a:r>
          </a:p>
          <a:p>
            <a:pPr>
              <a:lnSpc>
                <a:spcPct val="90000"/>
              </a:lnSpc>
            </a:pPr>
            <a:r>
              <a:rPr lang="en-US" altLang="en-US" sz="2000"/>
              <a:t>More than one-fourth of all government expenditures in the United States, Canada, Japan, and many European countries go to Social Security, health care, and other programs for the older population.</a:t>
            </a:r>
          </a:p>
        </p:txBody>
      </p:sp>
      <p:pic>
        <p:nvPicPr>
          <p:cNvPr id="224265" name="Picture 9" descr="eveningclass"/>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09800" y="3200400"/>
            <a:ext cx="4648200" cy="3495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9" name="Rectangle 7"/>
          <p:cNvSpPr>
            <a:spLocks noGrp="1" noChangeArrowheads="1"/>
          </p:cNvSpPr>
          <p:nvPr>
            <p:ph type="title"/>
          </p:nvPr>
        </p:nvSpPr>
        <p:spPr/>
        <p:txBody>
          <a:bodyPr/>
          <a:lstStyle/>
          <a:p>
            <a:r>
              <a:rPr lang="en-US" altLang="en-US"/>
              <a:t>Population Disparities</a:t>
            </a:r>
          </a:p>
        </p:txBody>
      </p:sp>
      <p:sp>
        <p:nvSpPr>
          <p:cNvPr id="228360" name="Rectangle 8"/>
          <p:cNvSpPr>
            <a:spLocks noGrp="1" noChangeArrowheads="1"/>
          </p:cNvSpPr>
          <p:nvPr>
            <p:ph type="body" idx="1"/>
          </p:nvPr>
        </p:nvSpPr>
        <p:spPr>
          <a:xfrm>
            <a:off x="457200" y="1600200"/>
            <a:ext cx="8229600" cy="5029200"/>
          </a:xfrm>
        </p:spPr>
        <p:txBody>
          <a:bodyPr/>
          <a:lstStyle/>
          <a:p>
            <a:pPr>
              <a:lnSpc>
                <a:spcPct val="80000"/>
              </a:lnSpc>
            </a:pPr>
            <a:r>
              <a:rPr lang="en-US" altLang="en-US" sz="2800"/>
              <a:t>The number of males per hundred females in the population is the sex ratio. </a:t>
            </a:r>
          </a:p>
          <a:p>
            <a:pPr>
              <a:lnSpc>
                <a:spcPct val="80000"/>
              </a:lnSpc>
            </a:pPr>
            <a:r>
              <a:rPr lang="en-US" altLang="en-US" sz="2800"/>
              <a:t>In Europe and North America the ratio of men to women is about 95:100. </a:t>
            </a:r>
          </a:p>
          <a:p>
            <a:pPr>
              <a:lnSpc>
                <a:spcPct val="80000"/>
              </a:lnSpc>
            </a:pPr>
            <a:r>
              <a:rPr lang="en-US" altLang="en-US" sz="2800"/>
              <a:t>In the rest of the world the ratio is 102:100.</a:t>
            </a:r>
          </a:p>
          <a:p>
            <a:pPr>
              <a:lnSpc>
                <a:spcPct val="80000"/>
              </a:lnSpc>
            </a:pPr>
            <a:r>
              <a:rPr lang="en-US" altLang="en-US" sz="2800"/>
              <a:t>In poorer countries the high mortality rate during child birth partly explains the lower percentage of women. </a:t>
            </a:r>
          </a:p>
          <a:p>
            <a:pPr>
              <a:lnSpc>
                <a:spcPct val="80000"/>
              </a:lnSpc>
            </a:pPr>
            <a:r>
              <a:rPr lang="en-US" altLang="en-US" sz="2800"/>
              <a:t>The difference also relates to the age structure. </a:t>
            </a:r>
          </a:p>
          <a:p>
            <a:pPr>
              <a:lnSpc>
                <a:spcPct val="80000"/>
              </a:lnSpc>
            </a:pPr>
            <a:r>
              <a:rPr lang="en-US" altLang="en-US" sz="2800"/>
              <a:t>Societies with a high rate of immigration typically have more males than females.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76200"/>
            <a:ext cx="8610600" cy="685800"/>
          </a:xfrm>
        </p:spPr>
        <p:txBody>
          <a:bodyPr/>
          <a:lstStyle/>
          <a:p>
            <a:r>
              <a:rPr lang="en-US" altLang="en-US" sz="4000"/>
              <a:t>Population Pyramids in U.S. Cities</a:t>
            </a:r>
            <a:r>
              <a:rPr lang="en-US" altLang="en-US" sz="4000" u="sng"/>
              <a:t> </a:t>
            </a:r>
            <a:endParaRPr lang="en-US" altLang="en-US" sz="4000"/>
          </a:p>
        </p:txBody>
      </p:sp>
      <p:sp>
        <p:nvSpPr>
          <p:cNvPr id="21509" name="Text Box 5"/>
          <p:cNvSpPr txBox="1">
            <a:spLocks noChangeArrowheads="1"/>
          </p:cNvSpPr>
          <p:nvPr/>
        </p:nvSpPr>
        <p:spPr bwMode="auto">
          <a:xfrm>
            <a:off x="609600" y="5867400"/>
            <a:ext cx="79629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138238">
              <a:defRPr sz="2400">
                <a:solidFill>
                  <a:schemeClr val="tx1"/>
                </a:solidFill>
                <a:latin typeface="Times" panose="02020603050405020304" pitchFamily="18" charset="0"/>
              </a:defRPr>
            </a:lvl2pPr>
            <a:lvl3pPr marL="125253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2-16: Population pyramids can vary greatly, with different fertility rates (Laredo vs. Honolulu), or among military bases (Unalaska), college towns (Lawrence), and retirement communities (Naples).  </a:t>
            </a:r>
          </a:p>
        </p:txBody>
      </p:sp>
      <p:pic>
        <p:nvPicPr>
          <p:cNvPr id="21512" name="Picture 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057400" y="914400"/>
            <a:ext cx="5029200" cy="4800600"/>
          </a:xfrm>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533400"/>
            <a:ext cx="8229600" cy="1139825"/>
          </a:xfrm>
        </p:spPr>
        <p:txBody>
          <a:bodyPr/>
          <a:lstStyle/>
          <a:p>
            <a:r>
              <a:rPr lang="en-US" altLang="en-US" sz="4000"/>
              <a:t>Countries in Different Stages of Demographic Transition</a:t>
            </a:r>
            <a:br>
              <a:rPr lang="en-US" altLang="en-US" sz="4000"/>
            </a:br>
            <a:endParaRPr lang="en-US" altLang="en-US" sz="4000"/>
          </a:p>
        </p:txBody>
      </p:sp>
      <p:sp>
        <p:nvSpPr>
          <p:cNvPr id="231427" name="Rectangle 3"/>
          <p:cNvSpPr>
            <a:spLocks noGrp="1" noChangeArrowheads="1"/>
          </p:cNvSpPr>
          <p:nvPr>
            <p:ph type="body" sz="half" idx="1"/>
          </p:nvPr>
        </p:nvSpPr>
        <p:spPr/>
        <p:txBody>
          <a:bodyPr/>
          <a:lstStyle/>
          <a:p>
            <a:r>
              <a:rPr lang="en-US" altLang="en-US" sz="2800"/>
              <a:t>No country today remains in stage 1 of the demographic transition, but it is interesting to compare countries in each of the other three stages.</a:t>
            </a:r>
          </a:p>
        </p:txBody>
      </p:sp>
      <p:pic>
        <p:nvPicPr>
          <p:cNvPr id="231429" name="Picture 5" descr="world"/>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057400" y="3505200"/>
            <a:ext cx="5562600" cy="319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2625" y="341313"/>
            <a:ext cx="7778750" cy="822325"/>
          </a:xfrm>
        </p:spPr>
        <p:txBody>
          <a:bodyPr/>
          <a:lstStyle/>
          <a:p>
            <a:r>
              <a:rPr lang="en-US" altLang="en-US"/>
              <a:t>Rapid Growth in Cape Verde </a:t>
            </a:r>
          </a:p>
        </p:txBody>
      </p:sp>
      <p:sp>
        <p:nvSpPr>
          <p:cNvPr id="22533" name="Text Box 5"/>
          <p:cNvSpPr txBox="1">
            <a:spLocks noChangeArrowheads="1"/>
          </p:cNvSpPr>
          <p:nvPr/>
        </p:nvSpPr>
        <p:spPr bwMode="auto">
          <a:xfrm>
            <a:off x="838200" y="5334000"/>
            <a:ext cx="748347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316038">
              <a:defRPr sz="2400">
                <a:solidFill>
                  <a:schemeClr val="tx1"/>
                </a:solidFill>
                <a:latin typeface="Times" panose="02020603050405020304" pitchFamily="18" charset="0"/>
              </a:defRPr>
            </a:lvl2pPr>
            <a:lvl3pPr marL="1430338">
              <a:defRPr sz="2400">
                <a:solidFill>
                  <a:schemeClr val="tx1"/>
                </a:solidFill>
                <a:latin typeface="Times" panose="02020603050405020304" pitchFamily="18" charset="0"/>
              </a:defRPr>
            </a:lvl3pPr>
            <a:lvl4pPr marL="1544638">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500">
                <a:latin typeface="Arial" panose="020B0604020202020204" pitchFamily="34" charset="0"/>
              </a:rPr>
              <a:t>Fig. 2-17: Cape Verde, which entered stage 2 of the demographic transition in about 1950, is experiencing rapid population growth. Its population history reflects the impacts of famines and out-migration.</a:t>
            </a:r>
            <a:endParaRPr lang="en-US" altLang="en-US" sz="1800"/>
          </a:p>
        </p:txBody>
      </p:sp>
      <p:pic>
        <p:nvPicPr>
          <p:cNvPr id="22536"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447800"/>
            <a:ext cx="7924800" cy="3357563"/>
          </a:xfrm>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2625" y="304800"/>
            <a:ext cx="7778750" cy="911225"/>
          </a:xfrm>
        </p:spPr>
        <p:txBody>
          <a:bodyPr/>
          <a:lstStyle/>
          <a:p>
            <a:r>
              <a:rPr lang="en-US" altLang="en-US"/>
              <a:t>Moderate Growth in Chile</a:t>
            </a:r>
          </a:p>
        </p:txBody>
      </p:sp>
      <p:sp>
        <p:nvSpPr>
          <p:cNvPr id="23557" name="Text Box 5"/>
          <p:cNvSpPr txBox="1">
            <a:spLocks noChangeArrowheads="1"/>
          </p:cNvSpPr>
          <p:nvPr/>
        </p:nvSpPr>
        <p:spPr bwMode="auto">
          <a:xfrm>
            <a:off x="762000" y="5410200"/>
            <a:ext cx="768350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255713">
              <a:defRPr sz="2400">
                <a:solidFill>
                  <a:schemeClr val="tx1"/>
                </a:solidFill>
                <a:latin typeface="Times" panose="02020603050405020304" pitchFamily="18" charset="0"/>
              </a:defRPr>
            </a:lvl2pPr>
            <a:lvl3pPr marL="1370013">
              <a:defRPr sz="2400">
                <a:solidFill>
                  <a:schemeClr val="tx1"/>
                </a:solidFill>
                <a:latin typeface="Times" panose="02020603050405020304" pitchFamily="18" charset="0"/>
              </a:defRPr>
            </a:lvl3pPr>
            <a:lvl4pPr marL="1484313">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2-18: Chile entered stage 2 of the demographic transition in the 1930s, and it entered stage 3 in the 1960s.</a:t>
            </a:r>
            <a:r>
              <a:rPr lang="en-US" altLang="en-US" sz="1800"/>
              <a:t>  </a:t>
            </a:r>
          </a:p>
        </p:txBody>
      </p:sp>
      <p:pic>
        <p:nvPicPr>
          <p:cNvPr id="23560"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447800"/>
            <a:ext cx="7924800" cy="3505200"/>
          </a:xfrm>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2625" y="341313"/>
            <a:ext cx="7778750" cy="822325"/>
          </a:xfrm>
        </p:spPr>
        <p:txBody>
          <a:bodyPr/>
          <a:lstStyle/>
          <a:p>
            <a:r>
              <a:rPr lang="en-US" altLang="en-US"/>
              <a:t>Low Growth in Denmark</a:t>
            </a:r>
          </a:p>
        </p:txBody>
      </p:sp>
      <p:sp>
        <p:nvSpPr>
          <p:cNvPr id="24581" name="Text Box 5"/>
          <p:cNvSpPr txBox="1">
            <a:spLocks noChangeArrowheads="1"/>
          </p:cNvSpPr>
          <p:nvPr/>
        </p:nvSpPr>
        <p:spPr bwMode="auto">
          <a:xfrm>
            <a:off x="838200" y="5410200"/>
            <a:ext cx="73691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3938" indent="-1023938">
              <a:defRPr sz="2400">
                <a:solidFill>
                  <a:schemeClr val="tx1"/>
                </a:solidFill>
                <a:latin typeface="Times" panose="02020603050405020304" pitchFamily="18" charset="0"/>
              </a:defRPr>
            </a:lvl1pPr>
            <a:lvl2pPr marL="1138238">
              <a:defRPr sz="2400">
                <a:solidFill>
                  <a:schemeClr val="tx1"/>
                </a:solidFill>
                <a:latin typeface="Times" panose="02020603050405020304" pitchFamily="18" charset="0"/>
              </a:defRPr>
            </a:lvl2pPr>
            <a:lvl3pPr marL="125253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pPr>
            <a:r>
              <a:rPr lang="en-US" altLang="en-US" sz="1600">
                <a:latin typeface="Arial" panose="020B0604020202020204" pitchFamily="34" charset="0"/>
              </a:rPr>
              <a:t>Fig. 2-19: Denmark has been in stage 4 of the demographic transition since the 1970s, with little population growth since then. Its population pyramid shows increasing numbers of elderly and few children.</a:t>
            </a:r>
            <a:endParaRPr lang="en-US" altLang="en-US" sz="1800"/>
          </a:p>
        </p:txBody>
      </p:sp>
      <p:pic>
        <p:nvPicPr>
          <p:cNvPr id="24584"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524000"/>
            <a:ext cx="7924800" cy="3389313"/>
          </a:xfrm>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533400" y="152400"/>
            <a:ext cx="8153400" cy="1447800"/>
          </a:xfrm>
        </p:spPr>
        <p:txBody>
          <a:bodyPr/>
          <a:lstStyle/>
          <a:p>
            <a:r>
              <a:rPr lang="en-US" altLang="en-US"/>
              <a:t>Demographic Transition and World Population Growth</a:t>
            </a:r>
          </a:p>
        </p:txBody>
      </p:sp>
      <p:sp>
        <p:nvSpPr>
          <p:cNvPr id="234499" name="Rectangle 3"/>
          <p:cNvSpPr>
            <a:spLocks noGrp="1" noChangeArrowheads="1"/>
          </p:cNvSpPr>
          <p:nvPr>
            <p:ph type="body" idx="1"/>
          </p:nvPr>
        </p:nvSpPr>
        <p:spPr>
          <a:xfrm>
            <a:off x="457200" y="1600200"/>
            <a:ext cx="8229600" cy="4953000"/>
          </a:xfrm>
        </p:spPr>
        <p:txBody>
          <a:bodyPr/>
          <a:lstStyle/>
          <a:p>
            <a:pPr>
              <a:lnSpc>
                <a:spcPct val="80000"/>
              </a:lnSpc>
            </a:pPr>
            <a:r>
              <a:rPr lang="en-US" altLang="en-US" sz="1800"/>
              <a:t>The Worldwide population increased rapidly during the second half of the twentieth century. </a:t>
            </a:r>
          </a:p>
          <a:p>
            <a:pPr>
              <a:lnSpc>
                <a:spcPct val="80000"/>
              </a:lnSpc>
            </a:pPr>
            <a:r>
              <a:rPr lang="en-US" altLang="en-US" sz="1800"/>
              <a:t>The four- stage demographic transition is characterized by two big breaks with the past. </a:t>
            </a:r>
          </a:p>
          <a:p>
            <a:pPr lvl="1">
              <a:lnSpc>
                <a:spcPct val="80000"/>
              </a:lnSpc>
              <a:buClrTx/>
            </a:pPr>
            <a:r>
              <a:rPr lang="en-US" altLang="en-US" sz="1600"/>
              <a:t>The first break—the sudden drop in the death rate—has been accomplished everywhere. </a:t>
            </a:r>
          </a:p>
          <a:p>
            <a:pPr lvl="1">
              <a:lnSpc>
                <a:spcPct val="80000"/>
              </a:lnSpc>
              <a:buClrTx/>
            </a:pPr>
            <a:r>
              <a:rPr lang="en-US" altLang="en-US" sz="1600"/>
              <a:t>The second break—the sudden drop in the birth rate—has yet to be achieved in many countries. </a:t>
            </a:r>
          </a:p>
          <a:p>
            <a:pPr>
              <a:lnSpc>
                <a:spcPct val="80000"/>
              </a:lnSpc>
            </a:pPr>
            <a:r>
              <a:rPr lang="en-US" altLang="en-US" sz="1800"/>
              <a:t>The nineteenth-century decline in the CDR in Europe and North America took place in conjunction with the Industrial Revolution. </a:t>
            </a:r>
          </a:p>
          <a:p>
            <a:pPr>
              <a:lnSpc>
                <a:spcPct val="80000"/>
              </a:lnSpc>
            </a:pPr>
            <a:r>
              <a:rPr lang="en-US" altLang="en-US" sz="1800"/>
              <a:t>In contrast, the sudden drop in the CDR in Africa, Asia, and Latin America in the twentieth century was accomplished by different means and with less internal effort by local citizens.</a:t>
            </a:r>
          </a:p>
          <a:p>
            <a:pPr>
              <a:lnSpc>
                <a:spcPct val="80000"/>
              </a:lnSpc>
            </a:pPr>
            <a:r>
              <a:rPr lang="en-US" altLang="en-US" sz="1800"/>
              <a:t>Medical technology was injected from Europe and North America instead of arising within the country as part of an economic revolution. </a:t>
            </a:r>
          </a:p>
          <a:p>
            <a:pPr>
              <a:lnSpc>
                <a:spcPct val="80000"/>
              </a:lnSpc>
            </a:pPr>
            <a:r>
              <a:rPr lang="en-US" altLang="en-US" sz="1800"/>
              <a:t>In the past, stage 2 lasted for approximately 100 years in Europe and North America, but today’s stage 2 countries are being asked to move through to stage 3 in much less time in order to curtail population growth.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381000"/>
            <a:ext cx="8763000" cy="1371600"/>
          </a:xfrm>
        </p:spPr>
        <p:txBody>
          <a:bodyPr/>
          <a:lstStyle/>
          <a:p>
            <a:r>
              <a:rPr lang="en-US" altLang="en-US"/>
              <a:t>Key Issue 4: Will the World Face an Overpopulation Problem?</a:t>
            </a:r>
          </a:p>
        </p:txBody>
      </p:sp>
      <p:sp>
        <p:nvSpPr>
          <p:cNvPr id="25603" name="Rectangle 3"/>
          <p:cNvSpPr>
            <a:spLocks noGrp="1" noChangeArrowheads="1"/>
          </p:cNvSpPr>
          <p:nvPr>
            <p:ph type="body" idx="1"/>
          </p:nvPr>
        </p:nvSpPr>
        <p:spPr>
          <a:xfrm>
            <a:off x="685800" y="1981200"/>
            <a:ext cx="7772400" cy="4572000"/>
          </a:xfrm>
        </p:spPr>
        <p:txBody>
          <a:bodyPr/>
          <a:lstStyle/>
          <a:p>
            <a:pPr>
              <a:lnSpc>
                <a:spcPct val="90000"/>
              </a:lnSpc>
            </a:pPr>
            <a:r>
              <a:rPr lang="en-US" altLang="en-US" sz="3600"/>
              <a:t>The Main Points of this issue are:</a:t>
            </a:r>
            <a:r>
              <a:rPr lang="en-US" altLang="en-US"/>
              <a:t> </a:t>
            </a:r>
          </a:p>
          <a:p>
            <a:pPr lvl="1">
              <a:lnSpc>
                <a:spcPct val="90000"/>
              </a:lnSpc>
              <a:buClrTx/>
            </a:pPr>
            <a:r>
              <a:rPr lang="en-US" altLang="en-US"/>
              <a:t>Malthus on overpopulation</a:t>
            </a:r>
          </a:p>
          <a:p>
            <a:pPr lvl="2">
              <a:lnSpc>
                <a:spcPct val="90000"/>
              </a:lnSpc>
            </a:pPr>
            <a:r>
              <a:rPr lang="en-US" altLang="en-US" i="1"/>
              <a:t>Population growth and food supply</a:t>
            </a:r>
          </a:p>
          <a:p>
            <a:pPr lvl="2">
              <a:lnSpc>
                <a:spcPct val="90000"/>
              </a:lnSpc>
            </a:pPr>
            <a:r>
              <a:rPr lang="en-US" altLang="en-US" i="1"/>
              <a:t>Malthus’ critics</a:t>
            </a:r>
            <a:endParaRPr lang="en-US" altLang="en-US"/>
          </a:p>
          <a:p>
            <a:pPr lvl="1">
              <a:lnSpc>
                <a:spcPct val="90000"/>
              </a:lnSpc>
              <a:buClrTx/>
            </a:pPr>
            <a:r>
              <a:rPr lang="en-US" altLang="en-US"/>
              <a:t>Declining birth rates</a:t>
            </a:r>
          </a:p>
          <a:p>
            <a:pPr lvl="2">
              <a:lnSpc>
                <a:spcPct val="90000"/>
              </a:lnSpc>
            </a:pPr>
            <a:r>
              <a:rPr lang="en-US" altLang="en-US" i="1"/>
              <a:t>Malthus theory and reality</a:t>
            </a:r>
          </a:p>
          <a:p>
            <a:pPr lvl="2">
              <a:lnSpc>
                <a:spcPct val="90000"/>
              </a:lnSpc>
            </a:pPr>
            <a:r>
              <a:rPr lang="en-US" altLang="en-US" i="1"/>
              <a:t>Reasons for declining birth rates</a:t>
            </a:r>
            <a:endParaRPr lang="en-US" altLang="en-US"/>
          </a:p>
          <a:p>
            <a:pPr lvl="1">
              <a:lnSpc>
                <a:spcPct val="90000"/>
              </a:lnSpc>
              <a:buClrTx/>
            </a:pPr>
            <a:r>
              <a:rPr lang="en-US" altLang="en-US"/>
              <a:t>World health threats</a:t>
            </a:r>
          </a:p>
          <a:p>
            <a:pPr lvl="2">
              <a:lnSpc>
                <a:spcPct val="90000"/>
              </a:lnSpc>
            </a:pPr>
            <a:r>
              <a:rPr lang="en-US" altLang="en-US" i="1"/>
              <a:t>Epidemiological transitions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ltLang="en-US"/>
              <a:t>The issue of Overpopulation</a:t>
            </a:r>
          </a:p>
        </p:txBody>
      </p:sp>
      <p:sp>
        <p:nvSpPr>
          <p:cNvPr id="171011" name="Rectangle 3"/>
          <p:cNvSpPr>
            <a:spLocks noGrp="1" noChangeArrowheads="1"/>
          </p:cNvSpPr>
          <p:nvPr>
            <p:ph type="body" idx="1"/>
          </p:nvPr>
        </p:nvSpPr>
        <p:spPr/>
        <p:txBody>
          <a:bodyPr/>
          <a:lstStyle/>
          <a:p>
            <a:r>
              <a:rPr lang="en-US" altLang="en-US" sz="2800"/>
              <a:t>Overpopulation is not as much an issue of the population of the world but instead, the relationship between number of people on the earth and available resources.</a:t>
            </a:r>
          </a:p>
          <a:p>
            <a:r>
              <a:rPr lang="en-US" altLang="en-US" sz="2800"/>
              <a:t>Locally, geographers find that overpopulation is currently a threat in some regions of the world but not in others. It depends on each regions balance between population and resources.</a:t>
            </a:r>
          </a:p>
          <a:p>
            <a:endParaRPr lang="en-US" altLang="en-US"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nSpc>
                <a:spcPct val="90000"/>
              </a:lnSpc>
            </a:pPr>
            <a:r>
              <a:rPr lang="en-US" altLang="en-US" sz="4200"/>
              <a:t>Food and Population, 1950-2000</a:t>
            </a:r>
            <a:r>
              <a:rPr lang="en-US" altLang="en-US"/>
              <a:t/>
            </a:r>
            <a:br>
              <a:rPr lang="en-US" altLang="en-US"/>
            </a:br>
            <a:r>
              <a:rPr lang="en-US" altLang="en-US" sz="3800" i="1"/>
              <a:t>Malthus vs. Actual Trends</a:t>
            </a:r>
            <a:r>
              <a:rPr lang="en-US" altLang="en-US" sz="4000" u="sng"/>
              <a:t> </a:t>
            </a:r>
            <a:endParaRPr lang="en-US" altLang="en-US"/>
          </a:p>
        </p:txBody>
      </p:sp>
      <p:pic>
        <p:nvPicPr>
          <p:cNvPr id="26633" name="Picture 9"/>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667000" y="1447800"/>
            <a:ext cx="3902075" cy="4343400"/>
          </a:xfrm>
          <a:ln/>
        </p:spPr>
      </p:pic>
      <p:pic>
        <p:nvPicPr>
          <p:cNvPr id="26636" name="Picture 12" descr="malthus"/>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09600" y="2514600"/>
            <a:ext cx="1433513" cy="2028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9" name="Text Box 5"/>
          <p:cNvSpPr txBox="1">
            <a:spLocks noChangeArrowheads="1"/>
          </p:cNvSpPr>
          <p:nvPr/>
        </p:nvSpPr>
        <p:spPr bwMode="auto">
          <a:xfrm>
            <a:off x="609600" y="5791200"/>
            <a:ext cx="75882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7113" indent="-1027113">
              <a:defRPr sz="2400">
                <a:solidFill>
                  <a:schemeClr val="tx1"/>
                </a:solidFill>
                <a:latin typeface="Times" panose="02020603050405020304" pitchFamily="18" charset="0"/>
              </a:defRPr>
            </a:lvl1pPr>
            <a:lvl2pPr marL="1141413">
              <a:defRPr sz="2400">
                <a:solidFill>
                  <a:schemeClr val="tx1"/>
                </a:solidFill>
                <a:latin typeface="Times" panose="02020603050405020304" pitchFamily="18" charset="0"/>
              </a:defRPr>
            </a:lvl2pPr>
            <a:lvl3pPr marL="1255713">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2-20: Malthus predicted population would grow faster than food production, but food production actually expanded faster than population in the second half of the twentieth century.</a:t>
            </a:r>
            <a:endParaRPr lang="en-US" altLang="en-US" sz="1800"/>
          </a:p>
        </p:txBody>
      </p:sp>
      <p:pic>
        <p:nvPicPr>
          <p:cNvPr id="26638" name="Picture 14" descr="book cover"/>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162800" y="2514600"/>
            <a:ext cx="1614488"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r>
              <a:rPr lang="en-US" altLang="en-US"/>
              <a:t>Neo-Malthusians</a:t>
            </a:r>
          </a:p>
        </p:txBody>
      </p:sp>
      <p:sp>
        <p:nvSpPr>
          <p:cNvPr id="236547" name="Rectangle 3"/>
          <p:cNvSpPr>
            <a:spLocks noGrp="1" noChangeArrowheads="1"/>
          </p:cNvSpPr>
          <p:nvPr>
            <p:ph type="body" sz="half" idx="1"/>
          </p:nvPr>
        </p:nvSpPr>
        <p:spPr>
          <a:xfrm>
            <a:off x="457200" y="1600200"/>
            <a:ext cx="4648200" cy="5029200"/>
          </a:xfrm>
        </p:spPr>
        <p:txBody>
          <a:bodyPr/>
          <a:lstStyle/>
          <a:p>
            <a:pPr>
              <a:lnSpc>
                <a:spcPct val="90000"/>
              </a:lnSpc>
            </a:pPr>
            <a:r>
              <a:rPr lang="en-US" altLang="en-US" sz="2000"/>
              <a:t>Contemporary geographers and other analysts are taking another look at Malthus’s theory, because of the unprecedented rate of natural increase in LDCs. </a:t>
            </a:r>
          </a:p>
          <a:p>
            <a:pPr>
              <a:lnSpc>
                <a:spcPct val="90000"/>
              </a:lnSpc>
            </a:pPr>
            <a:r>
              <a:rPr lang="en-US" altLang="en-US" sz="2000"/>
              <a:t>Neo-Malthusians paint a frightening picture of a world in which billions of people are engaged in a desperate search for food and fuel. </a:t>
            </a:r>
          </a:p>
          <a:p>
            <a:pPr>
              <a:lnSpc>
                <a:spcPct val="90000"/>
              </a:lnSpc>
            </a:pPr>
            <a:r>
              <a:rPr lang="en-US" altLang="en-US" sz="2000"/>
              <a:t>Many LDCs have expanded their food production significantly in recent years, but they have more poor people than ever before.</a:t>
            </a:r>
          </a:p>
        </p:txBody>
      </p:sp>
      <p:pic>
        <p:nvPicPr>
          <p:cNvPr id="236552" name="Picture 8" descr="famine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95900" y="1752600"/>
            <a:ext cx="2767013"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ltLang="en-US"/>
              <a:t>Malthus’s Critics </a:t>
            </a:r>
          </a:p>
        </p:txBody>
      </p:sp>
      <p:sp>
        <p:nvSpPr>
          <p:cNvPr id="240643" name="Rectangle 3"/>
          <p:cNvSpPr>
            <a:spLocks noGrp="1" noChangeArrowheads="1"/>
          </p:cNvSpPr>
          <p:nvPr>
            <p:ph type="body" sz="half" idx="1"/>
          </p:nvPr>
        </p:nvSpPr>
        <p:spPr>
          <a:xfrm>
            <a:off x="457200" y="1600200"/>
            <a:ext cx="4419600" cy="5105400"/>
          </a:xfrm>
        </p:spPr>
        <p:txBody>
          <a:bodyPr/>
          <a:lstStyle/>
          <a:p>
            <a:pPr>
              <a:lnSpc>
                <a:spcPct val="80000"/>
              </a:lnSpc>
            </a:pPr>
            <a:r>
              <a:rPr lang="en-US" altLang="en-US" sz="2000"/>
              <a:t>Criticism has been leveled at both the population growth and resource depletion sides of Maithus’s equation. </a:t>
            </a:r>
          </a:p>
          <a:p>
            <a:pPr>
              <a:lnSpc>
                <a:spcPct val="80000"/>
              </a:lnSpc>
            </a:pPr>
            <a:r>
              <a:rPr lang="en-US" altLang="en-US" sz="2000"/>
              <a:t>Contemporary analysts such as Esther Boserup and Julian Simon (argue that) a larger population could stimulate economic growth and therefore the production of more food. </a:t>
            </a:r>
          </a:p>
          <a:p>
            <a:pPr>
              <a:lnSpc>
                <a:spcPct val="80000"/>
              </a:lnSpc>
            </a:pPr>
            <a:r>
              <a:rPr lang="en-US" altLang="en-US" sz="2000"/>
              <a:t>The Marxist theorist Friedrich Engels dismissed Malthus’s arithmetic as an artifact of capitalism. Engels argued that the world possessed sufficient resources to eliminate global hunger and poverty, if only these resources were shared equally.</a:t>
            </a:r>
          </a:p>
        </p:txBody>
      </p:sp>
      <p:pic>
        <p:nvPicPr>
          <p:cNvPr id="240649" name="Picture 9" descr="boserup_este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05400" y="1447800"/>
            <a:ext cx="1658938" cy="2362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0650" name="Picture 10" descr="a-engles"/>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00800" y="4191000"/>
            <a:ext cx="1689100" cy="2189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0652" name="Picture 12" descr="jsim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447800"/>
            <a:ext cx="1622425" cy="2319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altLang="en-US"/>
              <a:t>Malthus Theory and Reality </a:t>
            </a:r>
          </a:p>
        </p:txBody>
      </p:sp>
      <p:sp>
        <p:nvSpPr>
          <p:cNvPr id="247811" name="Rectangle 3"/>
          <p:cNvSpPr>
            <a:spLocks noGrp="1" noChangeArrowheads="1"/>
          </p:cNvSpPr>
          <p:nvPr>
            <p:ph type="body" sz="half" idx="1"/>
          </p:nvPr>
        </p:nvSpPr>
        <p:spPr>
          <a:xfrm>
            <a:off x="457200" y="1295400"/>
            <a:ext cx="8229600" cy="2189163"/>
          </a:xfrm>
        </p:spPr>
        <p:txBody>
          <a:bodyPr/>
          <a:lstStyle/>
          <a:p>
            <a:pPr>
              <a:lnSpc>
                <a:spcPct val="90000"/>
              </a:lnSpc>
            </a:pPr>
            <a:r>
              <a:rPr lang="en-US" altLang="en-US" sz="2000"/>
              <a:t>Vaclav Smil has shown that Malthus was fairly close to the mark on food production but much too pessimistic on population growth.</a:t>
            </a:r>
          </a:p>
          <a:p>
            <a:pPr>
              <a:lnSpc>
                <a:spcPct val="90000"/>
              </a:lnSpc>
            </a:pPr>
            <a:r>
              <a:rPr lang="en-US" altLang="en-US" sz="2000"/>
              <a:t>Many people in the world cannot afford to buy food or do not have access to sources of food, but these are problems of distribution of wealth rather than insufficient global production of food, as Malthus theorized.</a:t>
            </a:r>
          </a:p>
        </p:txBody>
      </p:sp>
      <p:pic>
        <p:nvPicPr>
          <p:cNvPr id="247815" name="Picture 7" descr="food-deprivation"/>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38400" y="3505200"/>
            <a:ext cx="4648200" cy="3144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304800"/>
            <a:ext cx="9144000" cy="762000"/>
          </a:xfrm>
        </p:spPr>
        <p:txBody>
          <a:bodyPr/>
          <a:lstStyle/>
          <a:p>
            <a:r>
              <a:rPr lang="en-US" altLang="en-US" sz="4200"/>
              <a:t>Crude Birth Rate Decline,</a:t>
            </a:r>
            <a:r>
              <a:rPr lang="en-US" altLang="en-US"/>
              <a:t> </a:t>
            </a:r>
            <a:r>
              <a:rPr lang="en-US" altLang="en-US" sz="4000"/>
              <a:t>1981–2001</a:t>
            </a:r>
            <a:endParaRPr lang="en-US" altLang="en-US"/>
          </a:p>
        </p:txBody>
      </p:sp>
      <p:sp>
        <p:nvSpPr>
          <p:cNvPr id="27652" name="Text Box 4"/>
          <p:cNvSpPr txBox="1">
            <a:spLocks noChangeArrowheads="1"/>
          </p:cNvSpPr>
          <p:nvPr/>
        </p:nvSpPr>
        <p:spPr bwMode="auto">
          <a:xfrm>
            <a:off x="533400" y="5943600"/>
            <a:ext cx="8229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7113" indent="-1027113">
              <a:defRPr sz="2400">
                <a:solidFill>
                  <a:schemeClr val="tx1"/>
                </a:solidFill>
                <a:latin typeface="Times" panose="02020603050405020304" pitchFamily="18" charset="0"/>
              </a:defRPr>
            </a:lvl1pPr>
            <a:lvl2pPr marL="1146175">
              <a:defRPr sz="2400">
                <a:solidFill>
                  <a:schemeClr val="tx1"/>
                </a:solidFill>
                <a:latin typeface="Times" panose="02020603050405020304" pitchFamily="18" charset="0"/>
              </a:defRPr>
            </a:lvl2pPr>
            <a:lvl3pPr marL="1260475">
              <a:defRPr sz="2400">
                <a:solidFill>
                  <a:schemeClr val="tx1"/>
                </a:solidFill>
                <a:latin typeface="Times" panose="02020603050405020304" pitchFamily="18" charset="0"/>
              </a:defRPr>
            </a:lvl3pPr>
            <a:lvl4pPr marL="1374775">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2-21: Crude birth rates declined in most countries between 1981 and 2001 (though the absolute number of births per year increased from 123 to 133 million). </a:t>
            </a:r>
          </a:p>
        </p:txBody>
      </p:sp>
      <p:pic>
        <p:nvPicPr>
          <p:cNvPr id="27655"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219200"/>
            <a:ext cx="7924800" cy="4572000"/>
          </a:xfrm>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4"/>
          <p:cNvSpPr>
            <a:spLocks noGrp="1" noChangeArrowheads="1"/>
          </p:cNvSpPr>
          <p:nvPr>
            <p:ph type="title"/>
          </p:nvPr>
        </p:nvSpPr>
        <p:spPr/>
        <p:txBody>
          <a:bodyPr/>
          <a:lstStyle/>
          <a:p>
            <a:r>
              <a:rPr lang="en-US" altLang="en-US"/>
              <a:t>Reducing Birth Rates</a:t>
            </a:r>
          </a:p>
        </p:txBody>
      </p:sp>
      <p:sp>
        <p:nvSpPr>
          <p:cNvPr id="250883" name="Rectangle 3"/>
          <p:cNvSpPr>
            <a:spLocks noGrp="1" noChangeArrowheads="1"/>
          </p:cNvSpPr>
          <p:nvPr>
            <p:ph type="body" sz="half" idx="1"/>
          </p:nvPr>
        </p:nvSpPr>
        <p:spPr/>
        <p:txBody>
          <a:bodyPr/>
          <a:lstStyle/>
          <a:p>
            <a:pPr>
              <a:lnSpc>
                <a:spcPct val="90000"/>
              </a:lnSpc>
            </a:pPr>
            <a:r>
              <a:rPr lang="en-US" altLang="en-US" sz="2800"/>
              <a:t>Two strategies have been successful in reducing birth rates. </a:t>
            </a:r>
          </a:p>
          <a:p>
            <a:pPr lvl="1">
              <a:lnSpc>
                <a:spcPct val="90000"/>
              </a:lnSpc>
              <a:buClrTx/>
            </a:pPr>
            <a:r>
              <a:rPr lang="en-US" altLang="en-US" sz="2400"/>
              <a:t>One alternative emphasizes reliance on economic development.</a:t>
            </a:r>
          </a:p>
          <a:p>
            <a:pPr lvl="1">
              <a:lnSpc>
                <a:spcPct val="90000"/>
              </a:lnSpc>
              <a:buClrTx/>
            </a:pPr>
            <a:r>
              <a:rPr lang="en-US" altLang="en-US" sz="2400"/>
              <a:t>The other on distribution of contraceptives. </a:t>
            </a:r>
          </a:p>
        </p:txBody>
      </p:sp>
      <p:pic>
        <p:nvPicPr>
          <p:cNvPr id="250886" name="Picture 6" descr="money_rain"/>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133600"/>
            <a:ext cx="3733800" cy="3654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altLang="en-US"/>
              <a:t>Economic Development </a:t>
            </a:r>
          </a:p>
        </p:txBody>
      </p:sp>
      <p:sp>
        <p:nvSpPr>
          <p:cNvPr id="252931" name="Rectangle 3"/>
          <p:cNvSpPr>
            <a:spLocks noGrp="1" noChangeArrowheads="1"/>
          </p:cNvSpPr>
          <p:nvPr>
            <p:ph type="body" sz="half" idx="1"/>
          </p:nvPr>
        </p:nvSpPr>
        <p:spPr>
          <a:xfrm>
            <a:off x="457200" y="1600200"/>
            <a:ext cx="5029200" cy="4724400"/>
          </a:xfrm>
        </p:spPr>
        <p:txBody>
          <a:bodyPr/>
          <a:lstStyle/>
          <a:p>
            <a:pPr>
              <a:lnSpc>
                <a:spcPct val="80000"/>
              </a:lnSpc>
            </a:pPr>
            <a:r>
              <a:rPr lang="en-US" altLang="en-US" sz="2400"/>
              <a:t>One approach emphasizes  improving local economic conditions. </a:t>
            </a:r>
          </a:p>
          <a:p>
            <a:pPr>
              <a:lnSpc>
                <a:spcPct val="80000"/>
              </a:lnSpc>
            </a:pPr>
            <a:r>
              <a:rPr lang="en-US" altLang="en-US" sz="2400"/>
              <a:t>If more women are able to attend school, they learn employment skills, gain more economic control of their lives, and make more informed reproductive choices. </a:t>
            </a:r>
          </a:p>
          <a:p>
            <a:pPr>
              <a:lnSpc>
                <a:spcPct val="80000"/>
              </a:lnSpc>
            </a:pPr>
            <a:r>
              <a:rPr lang="en-US" altLang="en-US" sz="2400"/>
              <a:t>With the survival of more infants assured, women would be more likely to choose contraceptives to limit the number of children.</a:t>
            </a:r>
          </a:p>
        </p:txBody>
      </p:sp>
      <p:pic>
        <p:nvPicPr>
          <p:cNvPr id="252933" name="Picture 5" descr="mdwp001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91200" y="1676400"/>
            <a:ext cx="2873375"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altLang="en-US"/>
              <a:t>Distribution of Contraceptives </a:t>
            </a:r>
          </a:p>
        </p:txBody>
      </p:sp>
      <p:sp>
        <p:nvSpPr>
          <p:cNvPr id="254979" name="Rectangle 3"/>
          <p:cNvSpPr>
            <a:spLocks noGrp="1" noChangeArrowheads="1"/>
          </p:cNvSpPr>
          <p:nvPr>
            <p:ph type="body" sz="half" idx="1"/>
          </p:nvPr>
        </p:nvSpPr>
        <p:spPr>
          <a:xfrm>
            <a:off x="457200" y="1600200"/>
            <a:ext cx="4038600" cy="2362200"/>
          </a:xfrm>
        </p:spPr>
        <p:txBody>
          <a:bodyPr/>
          <a:lstStyle/>
          <a:p>
            <a:pPr>
              <a:buFont typeface="Symbol" panose="05050102010706020507" pitchFamily="18" charset="2"/>
              <a:buChar char="·"/>
            </a:pPr>
            <a:r>
              <a:rPr lang="en-US" altLang="en-US" sz="2400"/>
              <a:t>In less developed countries, demand for contraceptive devices is greater than the available supply. </a:t>
            </a:r>
          </a:p>
          <a:p>
            <a:endParaRPr lang="en-US" altLang="en-US" sz="2400"/>
          </a:p>
        </p:txBody>
      </p:sp>
      <p:pic>
        <p:nvPicPr>
          <p:cNvPr id="254982" name="Picture 6" descr="oral_contraceptives"/>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57800" y="1524000"/>
            <a:ext cx="33528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4983" name="Picture 7" descr="imchn30"/>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33400" y="3657600"/>
            <a:ext cx="4114800" cy="283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2625" y="341313"/>
            <a:ext cx="7778750" cy="620712"/>
          </a:xfrm>
        </p:spPr>
        <p:txBody>
          <a:bodyPr/>
          <a:lstStyle/>
          <a:p>
            <a:r>
              <a:rPr lang="en-US" altLang="en-US"/>
              <a:t>Use of Family Planning</a:t>
            </a:r>
          </a:p>
        </p:txBody>
      </p:sp>
      <p:sp>
        <p:nvSpPr>
          <p:cNvPr id="28676" name="Text Box 4"/>
          <p:cNvSpPr txBox="1">
            <a:spLocks noChangeArrowheads="1"/>
          </p:cNvSpPr>
          <p:nvPr/>
        </p:nvSpPr>
        <p:spPr bwMode="auto">
          <a:xfrm>
            <a:off x="381000" y="6096000"/>
            <a:ext cx="857885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7113" indent="-1027113">
              <a:defRPr sz="2400">
                <a:solidFill>
                  <a:schemeClr val="tx1"/>
                </a:solidFill>
                <a:latin typeface="Times" panose="02020603050405020304" pitchFamily="18" charset="0"/>
              </a:defRPr>
            </a:lvl1pPr>
            <a:lvl2pPr marL="1141413">
              <a:defRPr sz="2400">
                <a:solidFill>
                  <a:schemeClr val="tx1"/>
                </a:solidFill>
                <a:latin typeface="Times" panose="02020603050405020304" pitchFamily="18" charset="0"/>
              </a:defRPr>
            </a:lvl2pPr>
            <a:lvl3pPr marL="1255713">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2-22: Both the extent of family planning use and the methods used vary widely by country and culture.</a:t>
            </a:r>
            <a:r>
              <a:rPr lang="en-US" altLang="en-US" sz="1800"/>
              <a:t>  </a:t>
            </a:r>
          </a:p>
        </p:txBody>
      </p:sp>
      <p:pic>
        <p:nvPicPr>
          <p:cNvPr id="28679"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990600"/>
            <a:ext cx="6172200" cy="4953000"/>
          </a:xfrm>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277813"/>
            <a:ext cx="8229600" cy="941387"/>
          </a:xfrm>
        </p:spPr>
        <p:txBody>
          <a:bodyPr/>
          <a:lstStyle/>
          <a:p>
            <a:r>
              <a:rPr lang="en-US" altLang="en-US"/>
              <a:t>World Health Threats </a:t>
            </a:r>
          </a:p>
        </p:txBody>
      </p:sp>
      <p:sp>
        <p:nvSpPr>
          <p:cNvPr id="257027" name="Rectangle 3"/>
          <p:cNvSpPr>
            <a:spLocks noGrp="1" noChangeArrowheads="1"/>
          </p:cNvSpPr>
          <p:nvPr>
            <p:ph type="body" sz="half" idx="1"/>
          </p:nvPr>
        </p:nvSpPr>
        <p:spPr>
          <a:xfrm>
            <a:off x="457200" y="1371600"/>
            <a:ext cx="8229600" cy="2189163"/>
          </a:xfrm>
        </p:spPr>
        <p:txBody>
          <a:bodyPr/>
          <a:lstStyle/>
          <a:p>
            <a:pPr>
              <a:lnSpc>
                <a:spcPct val="80000"/>
              </a:lnSpc>
            </a:pPr>
            <a:r>
              <a:rPr lang="en-US" altLang="en-US" sz="2000"/>
              <a:t>Lower crude birth rates have been responsible for declining natural increase rates in most countries. </a:t>
            </a:r>
          </a:p>
          <a:p>
            <a:pPr>
              <a:lnSpc>
                <a:spcPct val="80000"/>
              </a:lnSpc>
            </a:pPr>
            <a:r>
              <a:rPr lang="en-US" altLang="en-US" sz="2000"/>
              <a:t>However, in some countries of sub-Saharan Africa lower natural increase rates have also resulted from higher crude death rates, especially through the diffusion of AIDS. </a:t>
            </a:r>
          </a:p>
          <a:p>
            <a:pPr>
              <a:lnSpc>
                <a:spcPct val="80000"/>
              </a:lnSpc>
            </a:pPr>
            <a:r>
              <a:rPr lang="en-US" altLang="en-US" sz="2000"/>
              <a:t>Medical researchers have identified an epidemiologic transition that focuses on distinctive causes of death in each stage of the demographic transition.</a:t>
            </a:r>
          </a:p>
        </p:txBody>
      </p:sp>
      <p:pic>
        <p:nvPicPr>
          <p:cNvPr id="257030" name="Picture 6" descr="800px-Death_rate_world_ma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371600" y="3581400"/>
            <a:ext cx="6721475" cy="290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7031" name="Text Box 7"/>
          <p:cNvSpPr txBox="1">
            <a:spLocks noChangeArrowheads="1"/>
          </p:cNvSpPr>
          <p:nvPr/>
        </p:nvSpPr>
        <p:spPr bwMode="auto">
          <a:xfrm>
            <a:off x="3124200" y="6491288"/>
            <a:ext cx="350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t>Death rate (deaths/1,000 population)</a:t>
            </a:r>
            <a:r>
              <a:rPr lang="en-US" altLang="en-US"/>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12775" y="341313"/>
            <a:ext cx="7999413" cy="896937"/>
          </a:xfrm>
        </p:spPr>
        <p:txBody>
          <a:bodyPr/>
          <a:lstStyle/>
          <a:p>
            <a:r>
              <a:rPr lang="en-US" altLang="en-US"/>
              <a:t>Issue 1: Distribution of World Population</a:t>
            </a:r>
          </a:p>
        </p:txBody>
      </p:sp>
      <p:sp>
        <p:nvSpPr>
          <p:cNvPr id="3075" name="Rectangle 3"/>
          <p:cNvSpPr>
            <a:spLocks noGrp="1" noChangeArrowheads="1"/>
          </p:cNvSpPr>
          <p:nvPr>
            <p:ph type="body" idx="1"/>
          </p:nvPr>
        </p:nvSpPr>
        <p:spPr>
          <a:xfrm>
            <a:off x="304800" y="1447800"/>
            <a:ext cx="8610600" cy="5105400"/>
          </a:xfrm>
        </p:spPr>
        <p:txBody>
          <a:bodyPr/>
          <a:lstStyle/>
          <a:p>
            <a:pPr>
              <a:lnSpc>
                <a:spcPct val="90000"/>
              </a:lnSpc>
              <a:tabLst>
                <a:tab pos="3662363" algn="l"/>
              </a:tabLst>
            </a:pPr>
            <a:r>
              <a:rPr lang="en-US" altLang="en-US" sz="3600"/>
              <a:t>The Main Points of this issue are:</a:t>
            </a:r>
          </a:p>
          <a:p>
            <a:pPr lvl="1">
              <a:lnSpc>
                <a:spcPct val="90000"/>
              </a:lnSpc>
              <a:buClrTx/>
              <a:tabLst>
                <a:tab pos="3662363" algn="l"/>
              </a:tabLst>
            </a:pPr>
            <a:r>
              <a:rPr lang="en-US" altLang="en-US"/>
              <a:t>Population concentrations</a:t>
            </a:r>
          </a:p>
          <a:p>
            <a:pPr lvl="2">
              <a:lnSpc>
                <a:spcPct val="90000"/>
              </a:lnSpc>
              <a:tabLst>
                <a:tab pos="3662363" algn="l"/>
              </a:tabLst>
            </a:pPr>
            <a:r>
              <a:rPr lang="en-US" altLang="en-US" i="1"/>
              <a:t>The four largest population clusters</a:t>
            </a:r>
          </a:p>
          <a:p>
            <a:pPr lvl="2">
              <a:lnSpc>
                <a:spcPct val="90000"/>
              </a:lnSpc>
              <a:tabLst>
                <a:tab pos="3662363" algn="l"/>
              </a:tabLst>
            </a:pPr>
            <a:r>
              <a:rPr lang="en-US" altLang="en-US" i="1"/>
              <a:t>Other population clusters</a:t>
            </a:r>
            <a:endParaRPr lang="en-US" altLang="en-US"/>
          </a:p>
          <a:p>
            <a:pPr lvl="1">
              <a:lnSpc>
                <a:spcPct val="90000"/>
              </a:lnSpc>
              <a:buClrTx/>
              <a:tabLst>
                <a:tab pos="3662363" algn="l"/>
              </a:tabLst>
            </a:pPr>
            <a:endParaRPr lang="en-US" altLang="en-US" sz="800"/>
          </a:p>
          <a:p>
            <a:pPr lvl="1">
              <a:lnSpc>
                <a:spcPct val="90000"/>
              </a:lnSpc>
              <a:buClrTx/>
              <a:tabLst>
                <a:tab pos="3662363" algn="l"/>
              </a:tabLst>
            </a:pPr>
            <a:r>
              <a:rPr lang="en-US" altLang="en-US"/>
              <a:t>Sparsely populated regions</a:t>
            </a:r>
          </a:p>
          <a:p>
            <a:pPr lvl="2">
              <a:lnSpc>
                <a:spcPct val="90000"/>
              </a:lnSpc>
              <a:tabLst>
                <a:tab pos="3662363" algn="l"/>
              </a:tabLst>
            </a:pPr>
            <a:r>
              <a:rPr lang="en-US" altLang="en-US" i="1"/>
              <a:t>Dry lands	– Cold lands</a:t>
            </a:r>
          </a:p>
          <a:p>
            <a:pPr lvl="2">
              <a:lnSpc>
                <a:spcPct val="90000"/>
              </a:lnSpc>
              <a:tabLst>
                <a:tab pos="3662363" algn="l"/>
              </a:tabLst>
            </a:pPr>
            <a:r>
              <a:rPr lang="en-US" altLang="en-US" i="1"/>
              <a:t>Wet lands	– High lands</a:t>
            </a:r>
          </a:p>
          <a:p>
            <a:pPr lvl="1">
              <a:lnSpc>
                <a:spcPct val="90000"/>
              </a:lnSpc>
              <a:buClrTx/>
              <a:tabLst>
                <a:tab pos="3662363" algn="l"/>
              </a:tabLst>
            </a:pPr>
            <a:endParaRPr lang="en-US" altLang="en-US" sz="800"/>
          </a:p>
          <a:p>
            <a:pPr lvl="1">
              <a:lnSpc>
                <a:spcPct val="90000"/>
              </a:lnSpc>
              <a:buClrTx/>
              <a:tabLst>
                <a:tab pos="3662363" algn="l"/>
              </a:tabLst>
            </a:pPr>
            <a:r>
              <a:rPr lang="en-US" altLang="en-US"/>
              <a:t>Population density</a:t>
            </a:r>
          </a:p>
          <a:p>
            <a:pPr lvl="2">
              <a:lnSpc>
                <a:spcPct val="90000"/>
              </a:lnSpc>
              <a:tabLst>
                <a:tab pos="3662363" algn="l"/>
              </a:tabLst>
            </a:pPr>
            <a:r>
              <a:rPr lang="en-US" altLang="en-US" i="1"/>
              <a:t>Arithmetic density</a:t>
            </a:r>
          </a:p>
          <a:p>
            <a:pPr lvl="2">
              <a:lnSpc>
                <a:spcPct val="90000"/>
              </a:lnSpc>
              <a:tabLst>
                <a:tab pos="3662363" algn="l"/>
              </a:tabLst>
            </a:pPr>
            <a:r>
              <a:rPr lang="en-US" altLang="en-US" i="1"/>
              <a:t>Physiological density</a:t>
            </a:r>
          </a:p>
          <a:p>
            <a:pPr lvl="2">
              <a:lnSpc>
                <a:spcPct val="90000"/>
              </a:lnSpc>
              <a:tabLst>
                <a:tab pos="3662363" algn="l"/>
              </a:tabLst>
            </a:pPr>
            <a:r>
              <a:rPr lang="en-US" altLang="en-US" i="1"/>
              <a:t>Agricultural density</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57200" y="277813"/>
            <a:ext cx="8382000" cy="1139825"/>
          </a:xfrm>
        </p:spPr>
        <p:txBody>
          <a:bodyPr/>
          <a:lstStyle/>
          <a:p>
            <a:r>
              <a:rPr lang="en-US" altLang="en-US" sz="3600"/>
              <a:t>Epidemiologic Transition Stages 1 and 2</a:t>
            </a:r>
            <a:r>
              <a:rPr lang="en-US" altLang="en-US" sz="4000"/>
              <a:t> </a:t>
            </a:r>
          </a:p>
        </p:txBody>
      </p:sp>
      <p:sp>
        <p:nvSpPr>
          <p:cNvPr id="260099" name="Rectangle 3"/>
          <p:cNvSpPr>
            <a:spLocks noGrp="1" noChangeArrowheads="1"/>
          </p:cNvSpPr>
          <p:nvPr>
            <p:ph type="body" sz="half" idx="1"/>
          </p:nvPr>
        </p:nvSpPr>
        <p:spPr>
          <a:xfrm>
            <a:off x="457200" y="1600200"/>
            <a:ext cx="4038600" cy="5029200"/>
          </a:xfrm>
        </p:spPr>
        <p:txBody>
          <a:bodyPr/>
          <a:lstStyle/>
          <a:p>
            <a:pPr>
              <a:lnSpc>
                <a:spcPct val="80000"/>
              </a:lnSpc>
            </a:pPr>
            <a:r>
              <a:rPr lang="en-US" altLang="en-US" sz="2000"/>
              <a:t>Stage 1 of the epidemiologic transition, as originally formulated by epidemiologist Abdel Omran in 1971, has been called the stage of pestilence and famine. </a:t>
            </a:r>
          </a:p>
          <a:p>
            <a:pPr lvl="1">
              <a:lnSpc>
                <a:spcPct val="80000"/>
              </a:lnSpc>
              <a:buClrTx/>
            </a:pPr>
            <a:r>
              <a:rPr lang="en-US" altLang="en-US" sz="1800"/>
              <a:t>Infectious and parasitic diseases were principal causes of human deaths.</a:t>
            </a:r>
          </a:p>
          <a:p>
            <a:pPr>
              <a:lnSpc>
                <a:spcPct val="80000"/>
              </a:lnSpc>
            </a:pPr>
            <a:r>
              <a:rPr lang="en-US" altLang="en-US" sz="2000"/>
              <a:t>Stage 2 of the epidemiologic transition has been called the stage of receding pandemics. A pandemic is disease that occurs over a wide geographic area and affects a very high proportion of the population.</a:t>
            </a:r>
          </a:p>
        </p:txBody>
      </p:sp>
      <p:pic>
        <p:nvPicPr>
          <p:cNvPr id="260101" name="Picture 5" descr="01"/>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00600" y="3729038"/>
            <a:ext cx="4038600"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0103" name="Picture 7" descr="Fleadog1"/>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91200" y="1676400"/>
            <a:ext cx="2001838" cy="178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Grp="1" noChangeArrowheads="1"/>
          </p:cNvSpPr>
          <p:nvPr>
            <p:ph type="title"/>
          </p:nvPr>
        </p:nvSpPr>
        <p:spPr/>
        <p:txBody>
          <a:bodyPr/>
          <a:lstStyle/>
          <a:p>
            <a:r>
              <a:rPr lang="en-US" altLang="en-US"/>
              <a:t>The Black Plague</a:t>
            </a:r>
          </a:p>
        </p:txBody>
      </p:sp>
      <p:sp>
        <p:nvSpPr>
          <p:cNvPr id="263176" name="Rectangle 8"/>
          <p:cNvSpPr>
            <a:spLocks noGrp="1" noChangeArrowheads="1"/>
          </p:cNvSpPr>
          <p:nvPr>
            <p:ph type="body" sz="half" idx="1"/>
          </p:nvPr>
        </p:nvSpPr>
        <p:spPr>
          <a:xfrm>
            <a:off x="457200" y="1600200"/>
            <a:ext cx="4038600" cy="4876800"/>
          </a:xfrm>
        </p:spPr>
        <p:txBody>
          <a:bodyPr/>
          <a:lstStyle/>
          <a:p>
            <a:pPr>
              <a:lnSpc>
                <a:spcPct val="80000"/>
              </a:lnSpc>
            </a:pPr>
            <a:r>
              <a:rPr lang="en-US" altLang="en-US" sz="2000"/>
              <a:t>The Black Plague, or bubonic plague, originated in present-day Kyrgyzstan and was brought from there by a Tatar army when it attacked an Italian trading post on the Black Sea. </a:t>
            </a:r>
          </a:p>
          <a:p>
            <a:pPr>
              <a:lnSpc>
                <a:spcPct val="80000"/>
              </a:lnSpc>
            </a:pPr>
            <a:r>
              <a:rPr lang="en-US" altLang="en-US" sz="2000"/>
              <a:t>About 25 million Europeans died between 1347 and 1350, at least one-half of the continent’s population. </a:t>
            </a:r>
          </a:p>
          <a:p>
            <a:pPr>
              <a:lnSpc>
                <a:spcPct val="80000"/>
              </a:lnSpc>
            </a:pPr>
            <a:r>
              <a:rPr lang="en-US" altLang="en-US" sz="2000"/>
              <a:t>Five other epidemics in the late fourteenth century added to the toll in Europe. </a:t>
            </a:r>
          </a:p>
          <a:p>
            <a:pPr>
              <a:lnSpc>
                <a:spcPct val="80000"/>
              </a:lnSpc>
            </a:pPr>
            <a:r>
              <a:rPr lang="en-US" altLang="en-US" sz="2000"/>
              <a:t>In China, 13 million died from the plague in 1380. </a:t>
            </a:r>
          </a:p>
        </p:txBody>
      </p:sp>
      <p:pic>
        <p:nvPicPr>
          <p:cNvPr id="263174" name="Picture 6" descr="Bubonic_plague_ma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677988"/>
            <a:ext cx="4221163" cy="4570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12775" y="304800"/>
            <a:ext cx="7770813" cy="608013"/>
          </a:xfrm>
        </p:spPr>
        <p:txBody>
          <a:bodyPr/>
          <a:lstStyle/>
          <a:p>
            <a:r>
              <a:rPr lang="en-US" altLang="en-US"/>
              <a:t>Cholera in London, 1854</a:t>
            </a:r>
          </a:p>
        </p:txBody>
      </p:sp>
      <p:sp>
        <p:nvSpPr>
          <p:cNvPr id="29700" name="Text Box 4"/>
          <p:cNvSpPr txBox="1">
            <a:spLocks noChangeArrowheads="1"/>
          </p:cNvSpPr>
          <p:nvPr/>
        </p:nvSpPr>
        <p:spPr bwMode="auto">
          <a:xfrm>
            <a:off x="381000" y="5943600"/>
            <a:ext cx="8439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7113" indent="-1027113">
              <a:defRPr sz="2400">
                <a:solidFill>
                  <a:schemeClr val="tx1"/>
                </a:solidFill>
                <a:latin typeface="Times" panose="02020603050405020304" pitchFamily="18" charset="0"/>
              </a:defRPr>
            </a:lvl1pPr>
            <a:lvl2pPr marL="1141413">
              <a:defRPr sz="2400">
                <a:solidFill>
                  <a:schemeClr val="tx1"/>
                </a:solidFill>
                <a:latin typeface="Times" panose="02020603050405020304" pitchFamily="18" charset="0"/>
              </a:defRPr>
            </a:lvl2pPr>
            <a:lvl3pPr marL="1255713">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2-23: By mapping the distribution of cholera cases and water pumps in Soho, London,  Dr. John Snow identified the source of the waterborne epidemic.</a:t>
            </a:r>
          </a:p>
        </p:txBody>
      </p:sp>
      <p:pic>
        <p:nvPicPr>
          <p:cNvPr id="29703" name="Picture 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362200" y="1066800"/>
            <a:ext cx="4419600" cy="4724400"/>
          </a:xfrm>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277813"/>
            <a:ext cx="8382000" cy="1139825"/>
          </a:xfrm>
        </p:spPr>
        <p:txBody>
          <a:bodyPr/>
          <a:lstStyle/>
          <a:p>
            <a:r>
              <a:rPr lang="en-US" altLang="en-US" sz="3600"/>
              <a:t>Epidemiologic Transition Stages 3 and 4</a:t>
            </a:r>
            <a:r>
              <a:rPr lang="en-US" altLang="en-US" sz="4000"/>
              <a:t> </a:t>
            </a:r>
          </a:p>
        </p:txBody>
      </p:sp>
      <p:sp>
        <p:nvSpPr>
          <p:cNvPr id="266243" name="Rectangle 3"/>
          <p:cNvSpPr>
            <a:spLocks noGrp="1" noChangeArrowheads="1"/>
          </p:cNvSpPr>
          <p:nvPr>
            <p:ph type="body" sz="half" idx="1"/>
          </p:nvPr>
        </p:nvSpPr>
        <p:spPr>
          <a:xfrm>
            <a:off x="457200" y="1371600"/>
            <a:ext cx="4343400" cy="5257800"/>
          </a:xfrm>
        </p:spPr>
        <p:txBody>
          <a:bodyPr/>
          <a:lstStyle/>
          <a:p>
            <a:pPr>
              <a:lnSpc>
                <a:spcPct val="80000"/>
              </a:lnSpc>
            </a:pPr>
            <a:r>
              <a:rPr lang="en-US" altLang="en-US" sz="1800"/>
              <a:t>Stage 3 of the epidemiologic transition, the stage of degenerative and human-created diseases, is characterized by a decrease in deaths from infectious diseases and an increase in chronic disorders associated with aging. </a:t>
            </a:r>
          </a:p>
          <a:p>
            <a:pPr lvl="1">
              <a:lnSpc>
                <a:spcPct val="80000"/>
              </a:lnSpc>
              <a:buClrTx/>
            </a:pPr>
            <a:r>
              <a:rPr lang="en-US" altLang="en-US" sz="1600"/>
              <a:t>The two especially important chronic disorders in stage 3 are cardiovascular diseases, such as heart attacks, and various forms of cancer.</a:t>
            </a:r>
          </a:p>
          <a:p>
            <a:pPr>
              <a:lnSpc>
                <a:spcPct val="80000"/>
              </a:lnSpc>
              <a:buFont typeface="Symbol" panose="05050102010706020507" pitchFamily="18" charset="2"/>
              <a:buChar char="·"/>
            </a:pPr>
            <a:r>
              <a:rPr lang="en-US" altLang="en-US" sz="1800"/>
              <a:t>Omran’s epidemiologic transition was extended by S.Jay Olshansky and Brian Ault to stage 4, the stage of delayed degenerative diseases. </a:t>
            </a:r>
          </a:p>
          <a:p>
            <a:pPr lvl="1">
              <a:lnSpc>
                <a:spcPct val="80000"/>
              </a:lnSpc>
              <a:buClrTx/>
              <a:buFont typeface="Symbol" panose="05050102010706020507" pitchFamily="18" charset="2"/>
              <a:buChar char="·"/>
            </a:pPr>
            <a:r>
              <a:rPr lang="en-US" altLang="en-US" sz="1600"/>
              <a:t>The major degenerative causes of death—cardiovascular diseases and cancers—linger, but the life expectancy of older people is extended through medical advances.</a:t>
            </a:r>
          </a:p>
          <a:p>
            <a:pPr>
              <a:lnSpc>
                <a:spcPct val="80000"/>
              </a:lnSpc>
              <a:buFont typeface="Wingdings" panose="05000000000000000000" pitchFamily="2" charset="2"/>
              <a:buNone/>
            </a:pPr>
            <a:endParaRPr lang="en-US" altLang="en-US" sz="1800"/>
          </a:p>
        </p:txBody>
      </p:sp>
      <p:pic>
        <p:nvPicPr>
          <p:cNvPr id="266246" name="Picture 6" descr="heart_attack"/>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15000" y="1447800"/>
            <a:ext cx="2119313" cy="2189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47" name="Picture 7" descr="Overhead_3"/>
          <p:cNvPicPr>
            <a:picLocks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791200" y="3810000"/>
            <a:ext cx="1992313"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ltLang="en-US" sz="4000"/>
              <a:t>Epidemiologic Transition Possible Stage 5</a:t>
            </a:r>
          </a:p>
        </p:txBody>
      </p:sp>
      <p:sp>
        <p:nvSpPr>
          <p:cNvPr id="268291" name="Rectangle 3"/>
          <p:cNvSpPr>
            <a:spLocks noGrp="1" noChangeArrowheads="1"/>
          </p:cNvSpPr>
          <p:nvPr>
            <p:ph type="body" sz="half" idx="1"/>
          </p:nvPr>
        </p:nvSpPr>
        <p:spPr/>
        <p:txBody>
          <a:bodyPr/>
          <a:lstStyle/>
          <a:p>
            <a:pPr>
              <a:lnSpc>
                <a:spcPct val="90000"/>
              </a:lnSpc>
            </a:pPr>
            <a:r>
              <a:rPr lang="en-US" altLang="en-US" sz="2000"/>
              <a:t>Some medical analysts argue that the world is moving into stage 5 of the epidemiologic transition, the stage of reemergence of infectious and parasitic diseases. </a:t>
            </a:r>
          </a:p>
          <a:p>
            <a:pPr>
              <a:lnSpc>
                <a:spcPct val="90000"/>
              </a:lnSpc>
            </a:pPr>
            <a:r>
              <a:rPr lang="en-US" altLang="en-US" sz="2000"/>
              <a:t>Infectious diseases thought to have been eradicated or controlled have returned, and new ones have emerged.</a:t>
            </a:r>
          </a:p>
        </p:txBody>
      </p:sp>
      <p:pic>
        <p:nvPicPr>
          <p:cNvPr id="268295" name="Picture 7" descr="ecoinfect_med"/>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05000" y="3429000"/>
            <a:ext cx="5105400" cy="294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277813"/>
            <a:ext cx="8229600" cy="788987"/>
          </a:xfrm>
        </p:spPr>
        <p:txBody>
          <a:bodyPr/>
          <a:lstStyle/>
          <a:p>
            <a:r>
              <a:rPr lang="en-US" altLang="en-US"/>
              <a:t>Reasons for Stage 5 </a:t>
            </a:r>
          </a:p>
        </p:txBody>
      </p:sp>
      <p:sp>
        <p:nvSpPr>
          <p:cNvPr id="272387" name="Rectangle 3"/>
          <p:cNvSpPr>
            <a:spLocks noGrp="1" noChangeArrowheads="1"/>
          </p:cNvSpPr>
          <p:nvPr>
            <p:ph type="body" idx="1"/>
          </p:nvPr>
        </p:nvSpPr>
        <p:spPr>
          <a:xfrm>
            <a:off x="228600" y="1219200"/>
            <a:ext cx="8763000" cy="5486400"/>
          </a:xfrm>
        </p:spPr>
        <p:txBody>
          <a:bodyPr/>
          <a:lstStyle/>
          <a:p>
            <a:pPr>
              <a:lnSpc>
                <a:spcPct val="90000"/>
              </a:lnSpc>
            </a:pPr>
            <a:r>
              <a:rPr lang="en-US" altLang="en-US" sz="2400"/>
              <a:t>Three reasons help to explain the possible emergence of a stage 5 of the epidemiologic transition. </a:t>
            </a:r>
          </a:p>
          <a:p>
            <a:pPr lvl="1">
              <a:lnSpc>
                <a:spcPct val="90000"/>
              </a:lnSpc>
              <a:buClrTx/>
            </a:pPr>
            <a:r>
              <a:rPr lang="en-US" altLang="en-US" sz="2000"/>
              <a:t>One is evolution: </a:t>
            </a:r>
          </a:p>
          <a:p>
            <a:pPr lvl="2">
              <a:lnSpc>
                <a:spcPct val="90000"/>
              </a:lnSpc>
            </a:pPr>
            <a:r>
              <a:rPr lang="en-US" altLang="en-US" sz="1800"/>
              <a:t>Infectious disease microbes have continuously evolved and changed in response to environmental pressures by developing resistance to drugs. </a:t>
            </a:r>
          </a:p>
          <a:p>
            <a:pPr lvl="2">
              <a:lnSpc>
                <a:spcPct val="90000"/>
              </a:lnSpc>
            </a:pPr>
            <a:r>
              <a:rPr lang="en-US" altLang="en-US" sz="1800"/>
              <a:t>Malaria was nearly eradicated in the mid-twentieth century by spraying DDT in areas infested with the mosquito that carried the parasite. </a:t>
            </a:r>
          </a:p>
          <a:p>
            <a:pPr lvl="2">
              <a:lnSpc>
                <a:spcPct val="90000"/>
              </a:lnSpc>
            </a:pPr>
            <a:r>
              <a:rPr lang="en-US" altLang="en-US" sz="1800"/>
              <a:t>The disease returned after 1963, however, and now causes more than 2 million deaths worldwide. </a:t>
            </a:r>
          </a:p>
          <a:p>
            <a:pPr lvl="2">
              <a:lnSpc>
                <a:spcPct val="90000"/>
              </a:lnSpc>
            </a:pPr>
            <a:r>
              <a:rPr lang="en-US" altLang="en-US" sz="1800"/>
              <a:t>The reason was the evolution of DDT-resistant mosquitoes.</a:t>
            </a:r>
          </a:p>
          <a:p>
            <a:pPr lvl="1">
              <a:lnSpc>
                <a:spcPct val="90000"/>
              </a:lnSpc>
              <a:buClrTx/>
            </a:pPr>
            <a:r>
              <a:rPr lang="en-US" altLang="en-US" sz="2000"/>
              <a:t>A second reason for continued epidemics is poverty. </a:t>
            </a:r>
          </a:p>
          <a:p>
            <a:pPr lvl="1">
              <a:lnSpc>
                <a:spcPct val="90000"/>
              </a:lnSpc>
              <a:buClrTx/>
            </a:pPr>
            <a:r>
              <a:rPr lang="en-US" altLang="en-US" sz="2000"/>
              <a:t>The third factor in the reemergence of epidemics is improved travel. </a:t>
            </a:r>
          </a:p>
          <a:p>
            <a:pPr lvl="2">
              <a:lnSpc>
                <a:spcPct val="90000"/>
              </a:lnSpc>
            </a:pPr>
            <a:r>
              <a:rPr lang="en-US" altLang="en-US" sz="1800"/>
              <a:t>As they travel, people carry diseases with them and are exposed to the diseases of others.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12775" y="304800"/>
            <a:ext cx="8074025" cy="682625"/>
          </a:xfrm>
        </p:spPr>
        <p:txBody>
          <a:bodyPr/>
          <a:lstStyle/>
          <a:p>
            <a:r>
              <a:rPr lang="en-US" altLang="en-US" sz="4000"/>
              <a:t>Tuberculosis Death Rates, 2000</a:t>
            </a:r>
          </a:p>
        </p:txBody>
      </p:sp>
      <p:sp>
        <p:nvSpPr>
          <p:cNvPr id="30724" name="Text Box 4"/>
          <p:cNvSpPr txBox="1">
            <a:spLocks noChangeArrowheads="1"/>
          </p:cNvSpPr>
          <p:nvPr/>
        </p:nvSpPr>
        <p:spPr bwMode="auto">
          <a:xfrm>
            <a:off x="381000" y="6019800"/>
            <a:ext cx="8305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7113" indent="-1027113">
              <a:defRPr sz="2400">
                <a:solidFill>
                  <a:schemeClr val="tx1"/>
                </a:solidFill>
                <a:latin typeface="Times" panose="02020603050405020304" pitchFamily="18" charset="0"/>
              </a:defRPr>
            </a:lvl1pPr>
            <a:lvl2pPr marL="1141413">
              <a:defRPr sz="2400">
                <a:solidFill>
                  <a:schemeClr val="tx1"/>
                </a:solidFill>
                <a:latin typeface="Times" panose="02020603050405020304" pitchFamily="18" charset="0"/>
              </a:defRPr>
            </a:lvl2pPr>
            <a:lvl3pPr marL="1255713">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2-24: The tuberculosis death rate is a good indicator of a country’s ability to invest in health care. TB is still one of the world’s largest infectious-disease killers.</a:t>
            </a:r>
            <a:r>
              <a:rPr lang="en-US" altLang="en-US" sz="1600">
                <a:solidFill>
                  <a:schemeClr val="bg1"/>
                </a:solidFill>
                <a:latin typeface="Arial" panose="020B0604020202020204" pitchFamily="34" charset="0"/>
              </a:rPr>
              <a:t> </a:t>
            </a:r>
          </a:p>
        </p:txBody>
      </p:sp>
      <p:pic>
        <p:nvPicPr>
          <p:cNvPr id="30727"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154113"/>
            <a:ext cx="8077200" cy="4560887"/>
          </a:xfrm>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1813" y="379413"/>
            <a:ext cx="8154987" cy="685800"/>
          </a:xfrm>
        </p:spPr>
        <p:txBody>
          <a:bodyPr/>
          <a:lstStyle/>
          <a:p>
            <a:r>
              <a:rPr lang="en-US" altLang="en-US"/>
              <a:t>SARS Infections in China, 2003</a:t>
            </a:r>
          </a:p>
        </p:txBody>
      </p:sp>
      <p:sp>
        <p:nvSpPr>
          <p:cNvPr id="36869" name="Text Box 5"/>
          <p:cNvSpPr txBox="1">
            <a:spLocks noChangeArrowheads="1"/>
          </p:cNvSpPr>
          <p:nvPr/>
        </p:nvSpPr>
        <p:spPr bwMode="auto">
          <a:xfrm>
            <a:off x="381000" y="6019800"/>
            <a:ext cx="8397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7113" indent="-1027113">
              <a:defRPr sz="2400">
                <a:solidFill>
                  <a:schemeClr val="tx1"/>
                </a:solidFill>
                <a:latin typeface="Times" panose="02020603050405020304" pitchFamily="18" charset="0"/>
              </a:defRPr>
            </a:lvl1pPr>
            <a:lvl2pPr marL="1141413">
              <a:defRPr sz="2400">
                <a:solidFill>
                  <a:schemeClr val="tx1"/>
                </a:solidFill>
                <a:latin typeface="Times" panose="02020603050405020304" pitchFamily="18" charset="0"/>
              </a:defRPr>
            </a:lvl2pPr>
            <a:lvl3pPr marL="1255713">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2-25: </a:t>
            </a:r>
            <a:r>
              <a:rPr lang="en-US" altLang="en-US" sz="1600">
                <a:latin typeface="ArialMT" charset="0"/>
              </a:rPr>
              <a:t>China had 85 percent of the world's SARS cases in 2003. Within China, the infection was highly clustered in Guangdong Province, Hong Kong, and Beijing.</a:t>
            </a:r>
          </a:p>
        </p:txBody>
      </p:sp>
      <p:pic>
        <p:nvPicPr>
          <p:cNvPr id="36871" name="Picture 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057400" y="1219200"/>
            <a:ext cx="5029200" cy="4648200"/>
          </a:xfrm>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4"/>
          <p:cNvSpPr>
            <a:spLocks noGrp="1" noChangeArrowheads="1"/>
          </p:cNvSpPr>
          <p:nvPr>
            <p:ph type="title"/>
          </p:nvPr>
        </p:nvSpPr>
        <p:spPr/>
        <p:txBody>
          <a:bodyPr/>
          <a:lstStyle/>
          <a:p>
            <a:r>
              <a:rPr lang="en-US" altLang="en-US"/>
              <a:t>Bio-Terrorism</a:t>
            </a:r>
          </a:p>
        </p:txBody>
      </p:sp>
      <p:sp>
        <p:nvSpPr>
          <p:cNvPr id="273411" name="Rectangle 3"/>
          <p:cNvSpPr>
            <a:spLocks noGrp="1" noChangeArrowheads="1"/>
          </p:cNvSpPr>
          <p:nvPr>
            <p:ph type="body" sz="half" idx="1"/>
          </p:nvPr>
        </p:nvSpPr>
        <p:spPr>
          <a:xfrm>
            <a:off x="457200" y="1600200"/>
            <a:ext cx="4953000" cy="5029200"/>
          </a:xfrm>
        </p:spPr>
        <p:txBody>
          <a:bodyPr/>
          <a:lstStyle/>
          <a:p>
            <a:pPr>
              <a:lnSpc>
                <a:spcPct val="90000"/>
              </a:lnSpc>
            </a:pPr>
            <a:r>
              <a:rPr lang="en-US" altLang="en-US" sz="2400"/>
              <a:t>Some fear that terrorists may also be responsible for spreading infectious diseases. </a:t>
            </a:r>
          </a:p>
          <a:p>
            <a:pPr>
              <a:lnSpc>
                <a:spcPct val="90000"/>
              </a:lnSpc>
            </a:pPr>
            <a:r>
              <a:rPr lang="en-US" altLang="en-US" sz="2400"/>
              <a:t>After September 11, U.S. government officials urged health care and other emergency response workers to be immunized against smallpox, because terrorists were thought to have access to samples of the disease that remained for medical research.</a:t>
            </a:r>
          </a:p>
        </p:txBody>
      </p:sp>
      <p:pic>
        <p:nvPicPr>
          <p:cNvPr id="273418" name="Picture 10" descr="bio"/>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91200" y="1600200"/>
            <a:ext cx="2193925" cy="2189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3419" name="Picture 11" descr="bioterrorism"/>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19800" y="3962400"/>
            <a:ext cx="1916113" cy="2189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341313"/>
            <a:ext cx="8229600" cy="688975"/>
          </a:xfrm>
        </p:spPr>
        <p:txBody>
          <a:bodyPr/>
          <a:lstStyle/>
          <a:p>
            <a:r>
              <a:rPr lang="en-US" altLang="en-US" sz="4000"/>
              <a:t>HIV/AIDS Prevalence Rates, </a:t>
            </a:r>
            <a:r>
              <a:rPr lang="en-US" altLang="en-US" sz="3600"/>
              <a:t>2002</a:t>
            </a:r>
            <a:endParaRPr lang="en-US" altLang="en-US" sz="4000"/>
          </a:p>
        </p:txBody>
      </p:sp>
      <p:sp>
        <p:nvSpPr>
          <p:cNvPr id="31748" name="Text Box 4"/>
          <p:cNvSpPr txBox="1">
            <a:spLocks noChangeArrowheads="1"/>
          </p:cNvSpPr>
          <p:nvPr/>
        </p:nvSpPr>
        <p:spPr bwMode="auto">
          <a:xfrm>
            <a:off x="381000" y="6019800"/>
            <a:ext cx="8128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2813" indent="-912813">
              <a:defRPr sz="2400">
                <a:solidFill>
                  <a:schemeClr val="tx1"/>
                </a:solidFill>
                <a:latin typeface="Times" panose="02020603050405020304" pitchFamily="18" charset="0"/>
              </a:defRPr>
            </a:lvl1pPr>
            <a:lvl2pPr marL="1146175">
              <a:defRPr sz="2400">
                <a:solidFill>
                  <a:schemeClr val="tx1"/>
                </a:solidFill>
                <a:latin typeface="Times" panose="02020603050405020304" pitchFamily="18" charset="0"/>
              </a:defRPr>
            </a:lvl2pPr>
            <a:lvl3pPr marL="1260475">
              <a:defRPr sz="2400">
                <a:solidFill>
                  <a:schemeClr val="tx1"/>
                </a:solidFill>
                <a:latin typeface="Times" panose="02020603050405020304" pitchFamily="18" charset="0"/>
              </a:defRPr>
            </a:lvl3pPr>
            <a:lvl4pPr marL="1374775">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2-26: The highest HIV infection rates are in sub-Saharan Africa. India and China have large numbers of cases, but lower infection rates at present.</a:t>
            </a:r>
          </a:p>
        </p:txBody>
      </p:sp>
      <p:pic>
        <p:nvPicPr>
          <p:cNvPr id="31751"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143000"/>
            <a:ext cx="8077200" cy="4605338"/>
          </a:xfrm>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682625" y="304800"/>
            <a:ext cx="7778750" cy="682625"/>
          </a:xfrm>
        </p:spPr>
        <p:txBody>
          <a:bodyPr/>
          <a:lstStyle/>
          <a:p>
            <a:r>
              <a:rPr lang="en-US" altLang="en-US"/>
              <a:t>World Population Cartogram</a:t>
            </a:r>
          </a:p>
        </p:txBody>
      </p:sp>
      <p:sp>
        <p:nvSpPr>
          <p:cNvPr id="32771" name="Text Box 3"/>
          <p:cNvSpPr txBox="1">
            <a:spLocks noChangeArrowheads="1"/>
          </p:cNvSpPr>
          <p:nvPr/>
        </p:nvSpPr>
        <p:spPr bwMode="auto">
          <a:xfrm>
            <a:off x="685800" y="5943600"/>
            <a:ext cx="7788275"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5988" indent="-915988">
              <a:defRPr sz="2400">
                <a:solidFill>
                  <a:schemeClr val="tx1"/>
                </a:solidFill>
                <a:latin typeface="Times" panose="02020603050405020304" pitchFamily="18" charset="0"/>
              </a:defRPr>
            </a:lvl1pPr>
            <a:lvl2pPr marL="1030288">
              <a:defRPr sz="2400">
                <a:solidFill>
                  <a:schemeClr val="tx1"/>
                </a:solidFill>
                <a:latin typeface="Times" panose="02020603050405020304" pitchFamily="18" charset="0"/>
              </a:defRPr>
            </a:lvl2pPr>
            <a:lvl3pPr marL="1144588">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latin typeface="Arial" panose="020B0604020202020204" pitchFamily="34" charset="0"/>
              </a:rPr>
              <a:t>Fig. 2-1: This cartogram displays countries by the size of their population rather than their land area.</a:t>
            </a:r>
            <a:r>
              <a:rPr lang="en-US" altLang="en-US" sz="1800">
                <a:latin typeface="Arial" panose="020B0604020202020204" pitchFamily="34" charset="0"/>
              </a:rPr>
              <a:t> </a:t>
            </a:r>
            <a:r>
              <a:rPr lang="en-US" altLang="en-US" sz="1400" i="1">
                <a:latin typeface="Arial" panose="020B0604020202020204" pitchFamily="34" charset="0"/>
              </a:rPr>
              <a:t>(Only countries with 50 million or more people are named.)</a:t>
            </a:r>
            <a:endParaRPr lang="en-US" altLang="en-US">
              <a:latin typeface="Arial" panose="020B0604020202020204" pitchFamily="34" charset="0"/>
            </a:endParaRPr>
          </a:p>
        </p:txBody>
      </p:sp>
      <p:pic>
        <p:nvPicPr>
          <p:cNvPr id="327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219200"/>
            <a:ext cx="7277100" cy="4495800"/>
          </a:xfrm>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4"/>
          <p:cNvSpPr>
            <a:spLocks noGrp="1" noChangeArrowheads="1"/>
          </p:cNvSpPr>
          <p:nvPr>
            <p:ph type="title"/>
          </p:nvPr>
        </p:nvSpPr>
        <p:spPr/>
        <p:txBody>
          <a:bodyPr/>
          <a:lstStyle/>
          <a:p>
            <a:r>
              <a:rPr lang="en-US" altLang="en-US"/>
              <a:t>AIDS in Africa</a:t>
            </a:r>
          </a:p>
        </p:txBody>
      </p:sp>
      <p:sp>
        <p:nvSpPr>
          <p:cNvPr id="276483" name="Rectangle 3"/>
          <p:cNvSpPr>
            <a:spLocks noGrp="1" noChangeArrowheads="1"/>
          </p:cNvSpPr>
          <p:nvPr>
            <p:ph type="body" sz="half" idx="1"/>
          </p:nvPr>
        </p:nvSpPr>
        <p:spPr>
          <a:xfrm>
            <a:off x="457200" y="1600200"/>
            <a:ext cx="3810000" cy="5029200"/>
          </a:xfrm>
        </p:spPr>
        <p:txBody>
          <a:bodyPr/>
          <a:lstStyle/>
          <a:p>
            <a:pPr>
              <a:lnSpc>
                <a:spcPct val="90000"/>
              </a:lnSpc>
            </a:pPr>
            <a:r>
              <a:rPr lang="en-US" altLang="en-US" sz="2400"/>
              <a:t>Crude death rates in many sub-Saharan Africa countries rose sharply during the 1990s as a result of AIDS, from the mid- teens to the low twenties. </a:t>
            </a:r>
          </a:p>
          <a:p>
            <a:pPr>
              <a:lnSpc>
                <a:spcPct val="90000"/>
              </a:lnSpc>
            </a:pPr>
            <a:r>
              <a:rPr lang="en-US" altLang="en-US" sz="2400"/>
              <a:t>The populations of Botswana and South Africa are forecast to decline between now and 2050 as a result of AIDS.</a:t>
            </a:r>
          </a:p>
        </p:txBody>
      </p:sp>
      <p:pic>
        <p:nvPicPr>
          <p:cNvPr id="276488" name="Picture 8" descr="africa_map_change"/>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62463" y="1600200"/>
            <a:ext cx="4117975"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2" name="Rectangle 4"/>
          <p:cNvSpPr>
            <a:spLocks noGrp="1" noChangeArrowheads="1"/>
          </p:cNvSpPr>
          <p:nvPr>
            <p:ph type="ctrTitle"/>
          </p:nvPr>
        </p:nvSpPr>
        <p:spPr/>
        <p:txBody>
          <a:bodyPr/>
          <a:lstStyle/>
          <a:p>
            <a:r>
              <a:rPr lang="en-US" altLang="en-US"/>
              <a:t>Chapter 2</a:t>
            </a:r>
            <a:br>
              <a:rPr lang="en-US" altLang="en-US"/>
            </a:br>
            <a:r>
              <a:rPr lang="en-US" altLang="en-US"/>
              <a:t>Population</a:t>
            </a:r>
          </a:p>
        </p:txBody>
      </p:sp>
      <p:sp>
        <p:nvSpPr>
          <p:cNvPr id="278533" name="Rectangle 5"/>
          <p:cNvSpPr>
            <a:spLocks noGrp="1" noChangeArrowheads="1"/>
          </p:cNvSpPr>
          <p:nvPr>
            <p:ph type="subTitle" idx="1"/>
          </p:nvPr>
        </p:nvSpPr>
        <p:spPr/>
        <p:txBody>
          <a:bodyPr/>
          <a:lstStyle/>
          <a:p>
            <a:r>
              <a:rPr lang="en-US" altLang="en-US"/>
              <a:t>The End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4"/>
          <p:cNvSpPr>
            <a:spLocks noGrp="1" noChangeArrowheads="1"/>
          </p:cNvSpPr>
          <p:nvPr>
            <p:ph type="title"/>
          </p:nvPr>
        </p:nvSpPr>
        <p:spPr/>
        <p:txBody>
          <a:bodyPr/>
          <a:lstStyle/>
          <a:p>
            <a:r>
              <a:rPr lang="en-US" altLang="en-US"/>
              <a:t>Top 10 Population Rank</a:t>
            </a:r>
          </a:p>
        </p:txBody>
      </p:sp>
      <p:graphicFrame>
        <p:nvGraphicFramePr>
          <p:cNvPr id="212101" name="Group 133"/>
          <p:cNvGraphicFramePr>
            <a:graphicFrameLocks noGrp="1"/>
          </p:cNvGraphicFramePr>
          <p:nvPr>
            <p:ph type="tbl" idx="1"/>
          </p:nvPr>
        </p:nvGraphicFramePr>
        <p:xfrm>
          <a:off x="381000" y="1600200"/>
          <a:ext cx="8305800" cy="4423412"/>
        </p:xfrm>
        <a:graphic>
          <a:graphicData uri="http://schemas.openxmlformats.org/drawingml/2006/table">
            <a:tbl>
              <a:tblPr/>
              <a:tblGrid>
                <a:gridCol w="990600"/>
                <a:gridCol w="1935163"/>
                <a:gridCol w="5380037"/>
              </a:tblGrid>
              <a:tr h="303213">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Rank</a:t>
                      </a:r>
                      <a:endParaRPr kumimoji="0" lang="en-US" altLang="en-US" sz="2000" b="0"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Country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Population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China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1,273,111,290 (July 2001 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2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India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1,029,991,145 (July 2001 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3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United States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278,058,881 (July 2001 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4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Indonesia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228,437,870 (July 2001 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688">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5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Brazil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174,468,575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Russia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145,470,197 (July 2001 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Pakistan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144,616,639 (July 2001 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Bangladesh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131,269,860 (July 2001 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Japan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126,771,662 (July 2001 est.)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Nigeria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1800" b="1" i="0" u="none" strike="noStrike" cap="none" normalizeH="0" baseline="0" smtClean="0">
                          <a:ln>
                            <a:noFill/>
                          </a:ln>
                          <a:solidFill>
                            <a:schemeClr val="tx1"/>
                          </a:solidFill>
                          <a:effectLst>
                            <a:outerShdw blurRad="38100" dist="38100" dir="2700000" algn="tl">
                              <a:srgbClr val="000000"/>
                            </a:outerShdw>
                          </a:effectLst>
                          <a:latin typeface="Verdana" panose="020B0604030504040204" pitchFamily="34" charset="0"/>
                        </a:rPr>
                        <a:t>126,635,626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ltLang="en-US"/>
              <a:t>East Asia - China</a:t>
            </a:r>
          </a:p>
        </p:txBody>
      </p:sp>
      <p:sp>
        <p:nvSpPr>
          <p:cNvPr id="176132" name="Rectangle 4"/>
          <p:cNvSpPr>
            <a:spLocks noGrp="1" noChangeArrowheads="1"/>
          </p:cNvSpPr>
          <p:nvPr>
            <p:ph type="body" sz="half" idx="1"/>
          </p:nvPr>
        </p:nvSpPr>
        <p:spPr>
          <a:xfrm>
            <a:off x="228600" y="1524000"/>
            <a:ext cx="3429000" cy="4953000"/>
          </a:xfrm>
        </p:spPr>
        <p:txBody>
          <a:bodyPr/>
          <a:lstStyle/>
          <a:p>
            <a:pPr>
              <a:lnSpc>
                <a:spcPct val="90000"/>
              </a:lnSpc>
            </a:pPr>
            <a:r>
              <a:rPr lang="en-US" altLang="en-US" sz="2800"/>
              <a:t>The largest cluster of inhabitants is in East Asia. </a:t>
            </a:r>
          </a:p>
          <a:p>
            <a:pPr>
              <a:lnSpc>
                <a:spcPct val="90000"/>
              </a:lnSpc>
            </a:pPr>
            <a:r>
              <a:rPr lang="en-US" altLang="en-US" sz="2800"/>
              <a:t>One-fifth of the world’s people live in this region. </a:t>
            </a:r>
          </a:p>
          <a:p>
            <a:pPr>
              <a:lnSpc>
                <a:spcPct val="90000"/>
              </a:lnSpc>
            </a:pPr>
            <a:r>
              <a:rPr lang="en-US" altLang="en-US" sz="2800"/>
              <a:t>Five-sixths of the people in this region live in China</a:t>
            </a:r>
          </a:p>
        </p:txBody>
      </p:sp>
      <p:pic>
        <p:nvPicPr>
          <p:cNvPr id="176134" name="Picture 6" descr="china_pop_197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10000" y="1676400"/>
            <a:ext cx="5105400" cy="42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Globe">
  <a:themeElements>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Globe</Template>
  <TotalTime>2024</TotalTime>
  <Words>3861</Words>
  <Application>Microsoft Office PowerPoint</Application>
  <PresentationFormat>On-screen Show (4:3)</PresentationFormat>
  <Paragraphs>371</Paragraphs>
  <Slides>71</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Times</vt:lpstr>
      <vt:lpstr>Arial</vt:lpstr>
      <vt:lpstr>Verdana</vt:lpstr>
      <vt:lpstr>Wingdings</vt:lpstr>
      <vt:lpstr>Symbol</vt:lpstr>
      <vt:lpstr>ArialMT</vt:lpstr>
      <vt:lpstr>Globe</vt:lpstr>
      <vt:lpstr>Chapter 2</vt:lpstr>
      <vt:lpstr>Population: A Critical Issue</vt:lpstr>
      <vt:lpstr>Study of Population</vt:lpstr>
      <vt:lpstr>Demography</vt:lpstr>
      <vt:lpstr>The issue of Overpopulation</vt:lpstr>
      <vt:lpstr>Issue 1: Distribution of World Population</vt:lpstr>
      <vt:lpstr>World Population Cartogram</vt:lpstr>
      <vt:lpstr>Top 10 Population Rank</vt:lpstr>
      <vt:lpstr>East Asia - China</vt:lpstr>
      <vt:lpstr>East Asia – Japan &amp; Korea</vt:lpstr>
      <vt:lpstr>South Asia</vt:lpstr>
      <vt:lpstr>Europe</vt:lpstr>
      <vt:lpstr>Southeast Asia</vt:lpstr>
      <vt:lpstr>The United States &amp; Canada</vt:lpstr>
      <vt:lpstr>West Africa</vt:lpstr>
      <vt:lpstr>World Population Distribution</vt:lpstr>
      <vt:lpstr>Expansion of the Ecumene  5000 B.C.–A.D. 1900</vt:lpstr>
      <vt:lpstr>Sparsely Populated Areas</vt:lpstr>
      <vt:lpstr>Arithmetic Population Density</vt:lpstr>
      <vt:lpstr>Physiological Density</vt:lpstr>
      <vt:lpstr>Agricultural Density</vt:lpstr>
      <vt:lpstr>Key Issue 2: Where Has the World’s Population Increased?</vt:lpstr>
      <vt:lpstr>World Population Growth 1950–2000</vt:lpstr>
      <vt:lpstr>Population Basics</vt:lpstr>
      <vt:lpstr>Natural Increase Rates</vt:lpstr>
      <vt:lpstr>Natural Increase Stats</vt:lpstr>
      <vt:lpstr>Crude Birth Rates</vt:lpstr>
      <vt:lpstr>Total Fertility Rates</vt:lpstr>
      <vt:lpstr>Infant Mortality Rates</vt:lpstr>
      <vt:lpstr>Life Expectancy at birth</vt:lpstr>
      <vt:lpstr>Where These Rates Are Highest</vt:lpstr>
      <vt:lpstr>Crude Death Rates</vt:lpstr>
      <vt:lpstr>Key Issue 3:  Variations in Population Growth</vt:lpstr>
      <vt:lpstr>The Demographic Transition</vt:lpstr>
      <vt:lpstr>US Population Growth</vt:lpstr>
      <vt:lpstr>Russian Population Growth</vt:lpstr>
      <vt:lpstr>Demographic Transition in England</vt:lpstr>
      <vt:lpstr>Population Pyramids</vt:lpstr>
      <vt:lpstr>Percent of Population under 15</vt:lpstr>
      <vt:lpstr>Young Pop. vs. Older Pop.</vt:lpstr>
      <vt:lpstr>Changes in the Pyramid</vt:lpstr>
      <vt:lpstr>Population Disparities</vt:lpstr>
      <vt:lpstr>Population Pyramids in U.S. Cities </vt:lpstr>
      <vt:lpstr>Countries in Different Stages of Demographic Transition </vt:lpstr>
      <vt:lpstr>Rapid Growth in Cape Verde </vt:lpstr>
      <vt:lpstr>Moderate Growth in Chile</vt:lpstr>
      <vt:lpstr>Low Growth in Denmark</vt:lpstr>
      <vt:lpstr>Demographic Transition and World Population Growth</vt:lpstr>
      <vt:lpstr>Key Issue 4: Will the World Face an Overpopulation Problem?</vt:lpstr>
      <vt:lpstr>Food and Population, 1950-2000 Malthus vs. Actual Trends </vt:lpstr>
      <vt:lpstr>Neo-Malthusians</vt:lpstr>
      <vt:lpstr>Malthus’s Critics </vt:lpstr>
      <vt:lpstr>Malthus Theory and Reality </vt:lpstr>
      <vt:lpstr>Crude Birth Rate Decline, 1981–2001</vt:lpstr>
      <vt:lpstr>Reducing Birth Rates</vt:lpstr>
      <vt:lpstr>Economic Development </vt:lpstr>
      <vt:lpstr>Distribution of Contraceptives </vt:lpstr>
      <vt:lpstr>Use of Family Planning</vt:lpstr>
      <vt:lpstr>World Health Threats </vt:lpstr>
      <vt:lpstr>Epidemiologic Transition Stages 1 and 2 </vt:lpstr>
      <vt:lpstr>The Black Plague</vt:lpstr>
      <vt:lpstr>Cholera in London, 1854</vt:lpstr>
      <vt:lpstr>Epidemiologic Transition Stages 3 and 4 </vt:lpstr>
      <vt:lpstr>Epidemiologic Transition Possible Stage 5</vt:lpstr>
      <vt:lpstr>Reasons for Stage 5 </vt:lpstr>
      <vt:lpstr>Tuberculosis Death Rates, 2000</vt:lpstr>
      <vt:lpstr>SARS Infections in China, 2003</vt:lpstr>
      <vt:lpstr>Bio-Terrorism</vt:lpstr>
      <vt:lpstr>HIV/AIDS Prevalence Rates, 2002</vt:lpstr>
      <vt:lpstr>AIDS in Africa</vt:lpstr>
      <vt:lpstr>Chapter 2 Population</vt:lpstr>
    </vt:vector>
  </TitlesOfParts>
  <Company>University of Florida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One</dc:title>
  <dc:creator>Abe Goldman</dc:creator>
  <cp:lastModifiedBy>Jeremiah Stokka</cp:lastModifiedBy>
  <cp:revision>163</cp:revision>
  <dcterms:created xsi:type="dcterms:W3CDTF">2004-02-04T18:01:07Z</dcterms:created>
  <dcterms:modified xsi:type="dcterms:W3CDTF">2015-08-11T20:29:04Z</dcterms:modified>
</cp:coreProperties>
</file>