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8" r:id="rId2"/>
    <p:sldId id="269" r:id="rId3"/>
    <p:sldId id="270" r:id="rId4"/>
    <p:sldId id="275" r:id="rId5"/>
    <p:sldId id="271" r:id="rId6"/>
    <p:sldId id="272" r:id="rId7"/>
    <p:sldId id="273" r:id="rId8"/>
    <p:sldId id="274" r:id="rId9"/>
    <p:sldId id="263" r:id="rId10"/>
    <p:sldId id="265" r:id="rId11"/>
    <p:sldId id="256" r:id="rId12"/>
    <p:sldId id="259" r:id="rId13"/>
    <p:sldId id="267" r:id="rId14"/>
    <p:sldId id="260"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50" d="100"/>
          <a:sy n="50" d="100"/>
        </p:scale>
        <p:origin x="-57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E72F8-D88A-4127-8085-E93F3D10B8E9}" type="datetimeFigureOut">
              <a:rPr lang="en-US" smtClean="0"/>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882C8-19A4-4E63-9468-4D2C547160C6}" type="slidenum">
              <a:rPr lang="en-US" smtClean="0"/>
              <a:t>‹#›</a:t>
            </a:fld>
            <a:endParaRPr lang="en-US"/>
          </a:p>
        </p:txBody>
      </p:sp>
    </p:spTree>
    <p:extLst>
      <p:ext uri="{BB962C8B-B14F-4D97-AF65-F5344CB8AC3E}">
        <p14:creationId xmlns:p14="http://schemas.microsoft.com/office/powerpoint/2010/main" val="167126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882C8-19A4-4E63-9468-4D2C547160C6}" type="slidenum">
              <a:rPr lang="en-US" smtClean="0"/>
              <a:t>9</a:t>
            </a:fld>
            <a:endParaRPr lang="en-US"/>
          </a:p>
        </p:txBody>
      </p:sp>
    </p:spTree>
    <p:extLst>
      <p:ext uri="{BB962C8B-B14F-4D97-AF65-F5344CB8AC3E}">
        <p14:creationId xmlns:p14="http://schemas.microsoft.com/office/powerpoint/2010/main" val="170616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4D65D5-DEF0-4F54-B241-C6DEB9FEE6C8}"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38224-93DA-4471-A0EF-99BC6A5D3A35}" type="slidenum">
              <a:rPr lang="en-US" smtClean="0"/>
              <a:t>‹#›</a:t>
            </a:fld>
            <a:endParaRPr lang="en-US"/>
          </a:p>
        </p:txBody>
      </p:sp>
    </p:spTree>
    <p:extLst>
      <p:ext uri="{BB962C8B-B14F-4D97-AF65-F5344CB8AC3E}">
        <p14:creationId xmlns:p14="http://schemas.microsoft.com/office/powerpoint/2010/main" val="282848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D65D5-DEF0-4F54-B241-C6DEB9FEE6C8}"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38224-93DA-4471-A0EF-99BC6A5D3A35}" type="slidenum">
              <a:rPr lang="en-US" smtClean="0"/>
              <a:t>‹#›</a:t>
            </a:fld>
            <a:endParaRPr lang="en-US"/>
          </a:p>
        </p:txBody>
      </p:sp>
    </p:spTree>
    <p:extLst>
      <p:ext uri="{BB962C8B-B14F-4D97-AF65-F5344CB8AC3E}">
        <p14:creationId xmlns:p14="http://schemas.microsoft.com/office/powerpoint/2010/main" val="230422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D65D5-DEF0-4F54-B241-C6DEB9FEE6C8}"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38224-93DA-4471-A0EF-99BC6A5D3A35}" type="slidenum">
              <a:rPr lang="en-US" smtClean="0"/>
              <a:t>‹#›</a:t>
            </a:fld>
            <a:endParaRPr lang="en-US"/>
          </a:p>
        </p:txBody>
      </p:sp>
    </p:spTree>
    <p:extLst>
      <p:ext uri="{BB962C8B-B14F-4D97-AF65-F5344CB8AC3E}">
        <p14:creationId xmlns:p14="http://schemas.microsoft.com/office/powerpoint/2010/main" val="412199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D65D5-DEF0-4F54-B241-C6DEB9FEE6C8}"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38224-93DA-4471-A0EF-99BC6A5D3A35}" type="slidenum">
              <a:rPr lang="en-US" smtClean="0"/>
              <a:t>‹#›</a:t>
            </a:fld>
            <a:endParaRPr lang="en-US"/>
          </a:p>
        </p:txBody>
      </p:sp>
    </p:spTree>
    <p:extLst>
      <p:ext uri="{BB962C8B-B14F-4D97-AF65-F5344CB8AC3E}">
        <p14:creationId xmlns:p14="http://schemas.microsoft.com/office/powerpoint/2010/main" val="15466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4D65D5-DEF0-4F54-B241-C6DEB9FEE6C8}"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38224-93DA-4471-A0EF-99BC6A5D3A35}" type="slidenum">
              <a:rPr lang="en-US" smtClean="0"/>
              <a:t>‹#›</a:t>
            </a:fld>
            <a:endParaRPr lang="en-US"/>
          </a:p>
        </p:txBody>
      </p:sp>
    </p:spTree>
    <p:extLst>
      <p:ext uri="{BB962C8B-B14F-4D97-AF65-F5344CB8AC3E}">
        <p14:creationId xmlns:p14="http://schemas.microsoft.com/office/powerpoint/2010/main" val="30979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4D65D5-DEF0-4F54-B241-C6DEB9FEE6C8}"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38224-93DA-4471-A0EF-99BC6A5D3A35}" type="slidenum">
              <a:rPr lang="en-US" smtClean="0"/>
              <a:t>‹#›</a:t>
            </a:fld>
            <a:endParaRPr lang="en-US"/>
          </a:p>
        </p:txBody>
      </p:sp>
    </p:spTree>
    <p:extLst>
      <p:ext uri="{BB962C8B-B14F-4D97-AF65-F5344CB8AC3E}">
        <p14:creationId xmlns:p14="http://schemas.microsoft.com/office/powerpoint/2010/main" val="248580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4D65D5-DEF0-4F54-B241-C6DEB9FEE6C8}"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38224-93DA-4471-A0EF-99BC6A5D3A35}" type="slidenum">
              <a:rPr lang="en-US" smtClean="0"/>
              <a:t>‹#›</a:t>
            </a:fld>
            <a:endParaRPr lang="en-US"/>
          </a:p>
        </p:txBody>
      </p:sp>
    </p:spTree>
    <p:extLst>
      <p:ext uri="{BB962C8B-B14F-4D97-AF65-F5344CB8AC3E}">
        <p14:creationId xmlns:p14="http://schemas.microsoft.com/office/powerpoint/2010/main" val="135282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4D65D5-DEF0-4F54-B241-C6DEB9FEE6C8}" type="datetimeFigureOut">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38224-93DA-4471-A0EF-99BC6A5D3A35}" type="slidenum">
              <a:rPr lang="en-US" smtClean="0"/>
              <a:t>‹#›</a:t>
            </a:fld>
            <a:endParaRPr lang="en-US"/>
          </a:p>
        </p:txBody>
      </p:sp>
    </p:spTree>
    <p:extLst>
      <p:ext uri="{BB962C8B-B14F-4D97-AF65-F5344CB8AC3E}">
        <p14:creationId xmlns:p14="http://schemas.microsoft.com/office/powerpoint/2010/main" val="421600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D65D5-DEF0-4F54-B241-C6DEB9FEE6C8}"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38224-93DA-4471-A0EF-99BC6A5D3A35}" type="slidenum">
              <a:rPr lang="en-US" smtClean="0"/>
              <a:t>‹#›</a:t>
            </a:fld>
            <a:endParaRPr lang="en-US"/>
          </a:p>
        </p:txBody>
      </p:sp>
    </p:spTree>
    <p:extLst>
      <p:ext uri="{BB962C8B-B14F-4D97-AF65-F5344CB8AC3E}">
        <p14:creationId xmlns:p14="http://schemas.microsoft.com/office/powerpoint/2010/main" val="45014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D65D5-DEF0-4F54-B241-C6DEB9FEE6C8}"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38224-93DA-4471-A0EF-99BC6A5D3A35}" type="slidenum">
              <a:rPr lang="en-US" smtClean="0"/>
              <a:t>‹#›</a:t>
            </a:fld>
            <a:endParaRPr lang="en-US"/>
          </a:p>
        </p:txBody>
      </p:sp>
    </p:spTree>
    <p:extLst>
      <p:ext uri="{BB962C8B-B14F-4D97-AF65-F5344CB8AC3E}">
        <p14:creationId xmlns:p14="http://schemas.microsoft.com/office/powerpoint/2010/main" val="101770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D65D5-DEF0-4F54-B241-C6DEB9FEE6C8}"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38224-93DA-4471-A0EF-99BC6A5D3A35}" type="slidenum">
              <a:rPr lang="en-US" smtClean="0"/>
              <a:t>‹#›</a:t>
            </a:fld>
            <a:endParaRPr lang="en-US"/>
          </a:p>
        </p:txBody>
      </p:sp>
    </p:spTree>
    <p:extLst>
      <p:ext uri="{BB962C8B-B14F-4D97-AF65-F5344CB8AC3E}">
        <p14:creationId xmlns:p14="http://schemas.microsoft.com/office/powerpoint/2010/main" val="90017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D65D5-DEF0-4F54-B241-C6DEB9FEE6C8}" type="datetimeFigureOut">
              <a:rPr lang="en-US" smtClean="0"/>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38224-93DA-4471-A0EF-99BC6A5D3A35}" type="slidenum">
              <a:rPr lang="en-US" smtClean="0"/>
              <a:t>‹#›</a:t>
            </a:fld>
            <a:endParaRPr lang="en-US"/>
          </a:p>
        </p:txBody>
      </p:sp>
    </p:spTree>
    <p:extLst>
      <p:ext uri="{BB962C8B-B14F-4D97-AF65-F5344CB8AC3E}">
        <p14:creationId xmlns:p14="http://schemas.microsoft.com/office/powerpoint/2010/main" val="1978071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s://utah.agclassroom.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tah.agclassroom.org/teachercenter/index.cfm?controller=main&amp;action=lpsearch&amp;key=lib&amp;lpID=650&amp;gid=9" TargetMode="External"/><Relationship Id="rId2" Type="http://schemas.openxmlformats.org/officeDocument/2006/relationships/hyperlink" Target="http://www.darke.k12.oh.us/curriculum/SocialStudies/Columbian%20Exchange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0" y="0"/>
            <a:ext cx="9144000" cy="1143000"/>
          </a:xfrm>
        </p:spPr>
        <p:txBody>
          <a:bodyPr>
            <a:normAutofit fontScale="90000"/>
          </a:bodyPr>
          <a:lstStyle/>
          <a:p>
            <a:pPr eaLnBrk="1" hangingPunct="1">
              <a:defRPr/>
            </a:pPr>
            <a:r>
              <a:rPr lang="en-US" sz="4000" dirty="0" smtClean="0"/>
              <a:t>AIM: </a:t>
            </a:r>
            <a:r>
              <a:rPr lang="en-US" sz="4000" b="1" dirty="0" smtClean="0"/>
              <a:t>How did the 1492 encounter with Europeans affect Native Americans?</a:t>
            </a:r>
          </a:p>
        </p:txBody>
      </p:sp>
      <p:sp>
        <p:nvSpPr>
          <p:cNvPr id="2053" name="Rectangle 5"/>
          <p:cNvSpPr>
            <a:spLocks noGrp="1" noChangeArrowheads="1"/>
          </p:cNvSpPr>
          <p:nvPr>
            <p:ph type="body" idx="1"/>
          </p:nvPr>
        </p:nvSpPr>
        <p:spPr>
          <a:xfrm>
            <a:off x="0" y="1066800"/>
            <a:ext cx="9144000" cy="4525963"/>
          </a:xfrm>
        </p:spPr>
        <p:txBody>
          <a:bodyPr/>
          <a:lstStyle/>
          <a:p>
            <a:pPr eaLnBrk="1" hangingPunct="1">
              <a:buFont typeface="Wingdings" pitchFamily="2" charset="2"/>
              <a:buNone/>
              <a:defRPr/>
            </a:pPr>
            <a:r>
              <a:rPr lang="en-US" dirty="0" smtClean="0"/>
              <a:t>Do Now:  </a:t>
            </a:r>
            <a:r>
              <a:rPr lang="en-US" i="1" dirty="0" smtClean="0"/>
              <a:t>What do these everyday foods have in common: corn, potatoes, tomatoes, squash, and peanuts?</a:t>
            </a:r>
          </a:p>
        </p:txBody>
      </p:sp>
      <p:pic>
        <p:nvPicPr>
          <p:cNvPr id="3076" name="Picture 7" descr="toma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67000"/>
            <a:ext cx="29956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pean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68775"/>
            <a:ext cx="35814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1" descr="470_why_co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590800"/>
            <a:ext cx="32004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POTA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491038"/>
            <a:ext cx="3157538"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5" descr="squash%20j03137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514600"/>
            <a:ext cx="29718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86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Domestication of Animals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4677409"/>
              </p:ext>
            </p:extLst>
          </p:nvPr>
        </p:nvGraphicFramePr>
        <p:xfrm>
          <a:off x="457200" y="1371600"/>
          <a:ext cx="8229600" cy="4820920"/>
        </p:xfrm>
        <a:graphic>
          <a:graphicData uri="http://schemas.openxmlformats.org/drawingml/2006/table">
            <a:tbl>
              <a:tblPr firstRow="1" bandRow="1">
                <a:tableStyleId>{21E4AEA4-8DFA-4A89-87EB-49C32662AFE0}</a:tableStyleId>
              </a:tblPr>
              <a:tblGrid>
                <a:gridCol w="2743200"/>
                <a:gridCol w="1447800"/>
                <a:gridCol w="4038600"/>
              </a:tblGrid>
              <a:tr h="370840">
                <a:tc>
                  <a:txBody>
                    <a:bodyPr/>
                    <a:lstStyle/>
                    <a:p>
                      <a:r>
                        <a:rPr lang="en-US" dirty="0" smtClean="0"/>
                        <a:t>Species</a:t>
                      </a:r>
                      <a:endParaRPr lang="en-US" dirty="0"/>
                    </a:p>
                  </a:txBody>
                  <a:tcPr/>
                </a:tc>
                <a:tc>
                  <a:txBody>
                    <a:bodyPr/>
                    <a:lstStyle/>
                    <a:p>
                      <a:r>
                        <a:rPr lang="en-US" dirty="0" smtClean="0"/>
                        <a:t>Dates (B.C.)</a:t>
                      </a:r>
                      <a:endParaRPr lang="en-US" dirty="0"/>
                    </a:p>
                  </a:txBody>
                  <a:tcPr/>
                </a:tc>
                <a:tc>
                  <a:txBody>
                    <a:bodyPr/>
                    <a:lstStyle/>
                    <a:p>
                      <a:r>
                        <a:rPr lang="en-US" dirty="0" smtClean="0"/>
                        <a:t>Place</a:t>
                      </a:r>
                      <a:endParaRPr lang="en-US" dirty="0"/>
                    </a:p>
                  </a:txBody>
                  <a:tcPr/>
                </a:tc>
              </a:tr>
              <a:tr h="370840">
                <a:tc>
                  <a:txBody>
                    <a:bodyPr/>
                    <a:lstStyle/>
                    <a:p>
                      <a:r>
                        <a:rPr lang="en-US" dirty="0" smtClean="0"/>
                        <a:t>Dog</a:t>
                      </a:r>
                      <a:endParaRPr lang="en-US" dirty="0"/>
                    </a:p>
                  </a:txBody>
                  <a:tcPr/>
                </a:tc>
                <a:tc>
                  <a:txBody>
                    <a:bodyPr/>
                    <a:lstStyle/>
                    <a:p>
                      <a:r>
                        <a:rPr lang="en-US" dirty="0" smtClean="0"/>
                        <a:t>10,000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Southwest Asia, China, North America</a:t>
                      </a:r>
                      <a:endParaRPr kumimoji="0" lang="en-US" sz="1600" b="0" i="0" u="none" strike="noStrike" cap="none" normalizeH="0" baseline="0" dirty="0" smtClean="0">
                        <a:ln>
                          <a:noFill/>
                        </a:ln>
                        <a:solidFill>
                          <a:schemeClr val="tx1"/>
                        </a:solidFill>
                        <a:effectLst/>
                        <a:latin typeface="+mn-lt"/>
                      </a:endParaRPr>
                    </a:p>
                  </a:txBody>
                  <a:tcPr/>
                </a:tc>
              </a:tr>
              <a:tr h="370840">
                <a:tc>
                  <a:txBody>
                    <a:bodyPr/>
                    <a:lstStyle/>
                    <a:p>
                      <a:r>
                        <a:rPr lang="en-US" dirty="0" smtClean="0"/>
                        <a:t>Sheep</a:t>
                      </a:r>
                      <a:endParaRPr lang="en-US" dirty="0"/>
                    </a:p>
                  </a:txBody>
                  <a:tcPr/>
                </a:tc>
                <a:tc>
                  <a:txBody>
                    <a:bodyPr/>
                    <a:lstStyle/>
                    <a:p>
                      <a:r>
                        <a:rPr lang="en-US" dirty="0" smtClean="0"/>
                        <a:t>8,000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Southwest Asia</a:t>
                      </a:r>
                      <a:endParaRPr kumimoji="0" lang="en-US" sz="1800" b="0" i="0" u="none" strike="noStrike" cap="none" normalizeH="0" baseline="0" dirty="0" smtClean="0">
                        <a:ln>
                          <a:noFill/>
                        </a:ln>
                        <a:solidFill>
                          <a:schemeClr val="tx1"/>
                        </a:solidFill>
                        <a:effectLst/>
                        <a:latin typeface="+mn-lt"/>
                      </a:endParaRPr>
                    </a:p>
                  </a:txBody>
                  <a:tcPr/>
                </a:tc>
              </a:tr>
              <a:tr h="370840">
                <a:tc>
                  <a:txBody>
                    <a:bodyPr/>
                    <a:lstStyle/>
                    <a:p>
                      <a:r>
                        <a:rPr lang="en-US" dirty="0" smtClean="0"/>
                        <a:t>Goat</a:t>
                      </a:r>
                      <a:endParaRPr lang="en-US" dirty="0"/>
                    </a:p>
                  </a:txBody>
                  <a:tcPr/>
                </a:tc>
                <a:tc>
                  <a:txBody>
                    <a:bodyPr/>
                    <a:lstStyle/>
                    <a:p>
                      <a:r>
                        <a:rPr lang="en-US" dirty="0" smtClean="0"/>
                        <a:t>8,000</a:t>
                      </a:r>
                      <a:endParaRPr lang="en-US" dirty="0"/>
                    </a:p>
                  </a:txBody>
                  <a:tcPr/>
                </a:tc>
                <a:tc>
                  <a:txBody>
                    <a:bodyPr/>
                    <a:lstStyle/>
                    <a:p>
                      <a:r>
                        <a:rPr lang="en-US" dirty="0" smtClean="0"/>
                        <a:t>Southwest Asia</a:t>
                      </a:r>
                      <a:endParaRPr lang="en-US" dirty="0"/>
                    </a:p>
                  </a:txBody>
                  <a:tcPr/>
                </a:tc>
              </a:tr>
              <a:tr h="370840">
                <a:tc>
                  <a:txBody>
                    <a:bodyPr/>
                    <a:lstStyle/>
                    <a:p>
                      <a:r>
                        <a:rPr lang="en-US" dirty="0" smtClean="0"/>
                        <a:t>Pig</a:t>
                      </a:r>
                      <a:endParaRPr lang="en-US" dirty="0"/>
                    </a:p>
                  </a:txBody>
                  <a:tcPr/>
                </a:tc>
                <a:tc>
                  <a:txBody>
                    <a:bodyPr/>
                    <a:lstStyle/>
                    <a:p>
                      <a:r>
                        <a:rPr lang="en-US" dirty="0" smtClean="0"/>
                        <a:t>8,000</a:t>
                      </a:r>
                      <a:endParaRPr lang="en-US" dirty="0"/>
                    </a:p>
                  </a:txBody>
                  <a:tcPr/>
                </a:tc>
                <a:tc>
                  <a:txBody>
                    <a:bodyPr/>
                    <a:lstStyle/>
                    <a:p>
                      <a:r>
                        <a:rPr lang="en-US" dirty="0" smtClean="0"/>
                        <a:t>China, Southwest Asia</a:t>
                      </a:r>
                      <a:endParaRPr lang="en-US" dirty="0"/>
                    </a:p>
                  </a:txBody>
                  <a:tcPr/>
                </a:tc>
              </a:tr>
              <a:tr h="370840">
                <a:tc>
                  <a:txBody>
                    <a:bodyPr/>
                    <a:lstStyle/>
                    <a:p>
                      <a:r>
                        <a:rPr lang="en-US" dirty="0" smtClean="0"/>
                        <a:t>Cow</a:t>
                      </a:r>
                      <a:endParaRPr lang="en-US" dirty="0"/>
                    </a:p>
                  </a:txBody>
                  <a:tcPr/>
                </a:tc>
                <a:tc>
                  <a:txBody>
                    <a:bodyPr/>
                    <a:lstStyle/>
                    <a:p>
                      <a:r>
                        <a:rPr lang="en-US" dirty="0" smtClean="0"/>
                        <a:t>6,000</a:t>
                      </a:r>
                      <a:endParaRPr lang="en-US" dirty="0"/>
                    </a:p>
                  </a:txBody>
                  <a:tcPr/>
                </a:tc>
                <a:tc>
                  <a:txBody>
                    <a:bodyPr/>
                    <a:lstStyle/>
                    <a:p>
                      <a:r>
                        <a:rPr lang="en-US" dirty="0" smtClean="0"/>
                        <a:t>Southwest</a:t>
                      </a:r>
                      <a:r>
                        <a:rPr lang="en-US" baseline="0" dirty="0" smtClean="0"/>
                        <a:t> Asia, India</a:t>
                      </a:r>
                      <a:endParaRPr lang="en-US" dirty="0"/>
                    </a:p>
                  </a:txBody>
                  <a:tcPr/>
                </a:tc>
              </a:tr>
              <a:tr h="370840">
                <a:tc>
                  <a:txBody>
                    <a:bodyPr/>
                    <a:lstStyle/>
                    <a:p>
                      <a:r>
                        <a:rPr lang="en-US" dirty="0" smtClean="0"/>
                        <a:t>Horse</a:t>
                      </a:r>
                      <a:endParaRPr lang="en-US" dirty="0"/>
                    </a:p>
                  </a:txBody>
                  <a:tcPr/>
                </a:tc>
                <a:tc>
                  <a:txBody>
                    <a:bodyPr/>
                    <a:lstStyle/>
                    <a:p>
                      <a:r>
                        <a:rPr lang="en-US" dirty="0" smtClean="0"/>
                        <a:t>4,</a:t>
                      </a:r>
                      <a:r>
                        <a:rPr lang="en-US" baseline="0" dirty="0" smtClean="0"/>
                        <a:t>000 </a:t>
                      </a:r>
                      <a:endParaRPr lang="en-US" dirty="0"/>
                    </a:p>
                  </a:txBody>
                  <a:tcPr/>
                </a:tc>
                <a:tc>
                  <a:txBody>
                    <a:bodyPr/>
                    <a:lstStyle/>
                    <a:p>
                      <a:r>
                        <a:rPr lang="en-US" dirty="0" smtClean="0"/>
                        <a:t>Ukraine</a:t>
                      </a:r>
                      <a:endParaRPr lang="en-US" dirty="0"/>
                    </a:p>
                  </a:txBody>
                  <a:tcPr/>
                </a:tc>
              </a:tr>
              <a:tr h="370840">
                <a:tc>
                  <a:txBody>
                    <a:bodyPr/>
                    <a:lstStyle/>
                    <a:p>
                      <a:r>
                        <a:rPr lang="en-US" dirty="0" smtClean="0"/>
                        <a:t>Donkey</a:t>
                      </a:r>
                      <a:endParaRPr lang="en-US" dirty="0"/>
                    </a:p>
                  </a:txBody>
                  <a:tcPr/>
                </a:tc>
                <a:tc>
                  <a:txBody>
                    <a:bodyPr/>
                    <a:lstStyle/>
                    <a:p>
                      <a:r>
                        <a:rPr lang="en-US" dirty="0" smtClean="0"/>
                        <a:t>4,000</a:t>
                      </a:r>
                      <a:endParaRPr lang="en-US" dirty="0"/>
                    </a:p>
                  </a:txBody>
                  <a:tcPr/>
                </a:tc>
                <a:tc>
                  <a:txBody>
                    <a:bodyPr/>
                    <a:lstStyle/>
                    <a:p>
                      <a:r>
                        <a:rPr lang="en-US" dirty="0" smtClean="0"/>
                        <a:t>Egypt</a:t>
                      </a:r>
                      <a:endParaRPr lang="en-US" dirty="0"/>
                    </a:p>
                  </a:txBody>
                  <a:tcPr/>
                </a:tc>
              </a:tr>
              <a:tr h="370840">
                <a:tc>
                  <a:txBody>
                    <a:bodyPr/>
                    <a:lstStyle/>
                    <a:p>
                      <a:r>
                        <a:rPr lang="en-US" dirty="0" smtClean="0"/>
                        <a:t>Water Buffalo</a:t>
                      </a:r>
                      <a:endParaRPr lang="en-US" dirty="0"/>
                    </a:p>
                  </a:txBody>
                  <a:tcPr/>
                </a:tc>
                <a:tc>
                  <a:txBody>
                    <a:bodyPr/>
                    <a:lstStyle/>
                    <a:p>
                      <a:r>
                        <a:rPr lang="en-US" dirty="0" smtClean="0"/>
                        <a:t>4,</a:t>
                      </a:r>
                      <a:r>
                        <a:rPr lang="en-US" baseline="0" dirty="0" smtClean="0"/>
                        <a:t>000</a:t>
                      </a:r>
                      <a:endParaRPr lang="en-US" dirty="0"/>
                    </a:p>
                  </a:txBody>
                  <a:tcPr/>
                </a:tc>
                <a:tc>
                  <a:txBody>
                    <a:bodyPr/>
                    <a:lstStyle/>
                    <a:p>
                      <a:r>
                        <a:rPr lang="en-US" dirty="0" smtClean="0"/>
                        <a:t>China</a:t>
                      </a:r>
                      <a:endParaRPr lang="en-US" dirty="0"/>
                    </a:p>
                  </a:txBody>
                  <a:tcPr/>
                </a:tc>
              </a:tr>
              <a:tr h="370840">
                <a:tc>
                  <a:txBody>
                    <a:bodyPr/>
                    <a:lstStyle/>
                    <a:p>
                      <a:r>
                        <a:rPr lang="en-US" dirty="0" smtClean="0"/>
                        <a:t>Turkey</a:t>
                      </a:r>
                      <a:endParaRPr lang="en-US" dirty="0"/>
                    </a:p>
                  </a:txBody>
                  <a:tcPr/>
                </a:tc>
                <a:tc>
                  <a:txBody>
                    <a:bodyPr/>
                    <a:lstStyle/>
                    <a:p>
                      <a:r>
                        <a:rPr lang="en-US" dirty="0" smtClean="0"/>
                        <a:t>3,500</a:t>
                      </a:r>
                      <a:endParaRPr lang="en-US" dirty="0"/>
                    </a:p>
                  </a:txBody>
                  <a:tcPr/>
                </a:tc>
                <a:tc>
                  <a:txBody>
                    <a:bodyPr/>
                    <a:lstStyle/>
                    <a:p>
                      <a:r>
                        <a:rPr lang="en-US" dirty="0" smtClean="0"/>
                        <a:t>Mesoamerica</a:t>
                      </a:r>
                      <a:endParaRPr lang="en-US" dirty="0"/>
                    </a:p>
                  </a:txBody>
                  <a:tcPr/>
                </a:tc>
              </a:tr>
              <a:tr h="370840">
                <a:tc>
                  <a:txBody>
                    <a:bodyPr/>
                    <a:lstStyle/>
                    <a:p>
                      <a:r>
                        <a:rPr lang="en-US" dirty="0" smtClean="0"/>
                        <a:t>Llama/Alpaca</a:t>
                      </a:r>
                      <a:endParaRPr lang="en-US" dirty="0"/>
                    </a:p>
                  </a:txBody>
                  <a:tcPr/>
                </a:tc>
                <a:tc>
                  <a:txBody>
                    <a:bodyPr/>
                    <a:lstStyle/>
                    <a:p>
                      <a:r>
                        <a:rPr lang="en-US" dirty="0" smtClean="0"/>
                        <a:t>3,500</a:t>
                      </a:r>
                      <a:endParaRPr lang="en-US" dirty="0"/>
                    </a:p>
                  </a:txBody>
                  <a:tcPr/>
                </a:tc>
                <a:tc>
                  <a:txBody>
                    <a:bodyPr/>
                    <a:lstStyle/>
                    <a:p>
                      <a:r>
                        <a:rPr lang="en-US" dirty="0" smtClean="0"/>
                        <a:t>Andes</a:t>
                      </a:r>
                      <a:endParaRPr lang="en-US" dirty="0"/>
                    </a:p>
                  </a:txBody>
                  <a:tcPr/>
                </a:tc>
              </a:tr>
              <a:tr h="370840">
                <a:tc>
                  <a:txBody>
                    <a:bodyPr/>
                    <a:lstStyle/>
                    <a:p>
                      <a:r>
                        <a:rPr lang="en-US" dirty="0" smtClean="0"/>
                        <a:t>Bactrian Camel</a:t>
                      </a:r>
                      <a:endParaRPr lang="en-US" dirty="0"/>
                    </a:p>
                  </a:txBody>
                  <a:tcPr/>
                </a:tc>
                <a:tc>
                  <a:txBody>
                    <a:bodyPr/>
                    <a:lstStyle/>
                    <a:p>
                      <a:r>
                        <a:rPr lang="en-US" dirty="0" smtClean="0"/>
                        <a:t>2,500</a:t>
                      </a:r>
                      <a:endParaRPr lang="en-US" dirty="0"/>
                    </a:p>
                  </a:txBody>
                  <a:tcPr/>
                </a:tc>
                <a:tc>
                  <a:txBody>
                    <a:bodyPr/>
                    <a:lstStyle/>
                    <a:p>
                      <a:r>
                        <a:rPr lang="en-US" dirty="0" smtClean="0"/>
                        <a:t>Central Asia</a:t>
                      </a:r>
                      <a:endParaRPr lang="en-US" dirty="0"/>
                    </a:p>
                  </a:txBody>
                  <a:tcPr/>
                </a:tc>
              </a:tr>
              <a:tr h="370840">
                <a:tc>
                  <a:txBody>
                    <a:bodyPr/>
                    <a:lstStyle/>
                    <a:p>
                      <a:r>
                        <a:rPr lang="en-US" dirty="0" smtClean="0"/>
                        <a:t>Arabian Camel</a:t>
                      </a:r>
                      <a:endParaRPr lang="en-US" dirty="0"/>
                    </a:p>
                  </a:txBody>
                  <a:tcPr/>
                </a:tc>
                <a:tc>
                  <a:txBody>
                    <a:bodyPr/>
                    <a:lstStyle/>
                    <a:p>
                      <a:r>
                        <a:rPr lang="en-US" dirty="0" smtClean="0"/>
                        <a:t>2,500</a:t>
                      </a:r>
                      <a:endParaRPr lang="en-US" dirty="0"/>
                    </a:p>
                  </a:txBody>
                  <a:tcPr/>
                </a:tc>
                <a:tc>
                  <a:txBody>
                    <a:bodyPr/>
                    <a:lstStyle/>
                    <a:p>
                      <a:r>
                        <a:rPr lang="en-US" dirty="0" smtClean="0"/>
                        <a:t>Arabia</a:t>
                      </a:r>
                      <a:endParaRPr lang="en-US" dirty="0"/>
                    </a:p>
                  </a:txBody>
                  <a:tcPr/>
                </a:tc>
              </a:tr>
            </a:tbl>
          </a:graphicData>
        </a:graphic>
      </p:graphicFrame>
      <p:sp>
        <p:nvSpPr>
          <p:cNvPr id="6" name="TextBox 5"/>
          <p:cNvSpPr txBox="1"/>
          <p:nvPr/>
        </p:nvSpPr>
        <p:spPr>
          <a:xfrm>
            <a:off x="228600" y="6324600"/>
            <a:ext cx="8534400" cy="307777"/>
          </a:xfrm>
          <a:prstGeom prst="rect">
            <a:avLst/>
          </a:prstGeom>
          <a:noFill/>
        </p:spPr>
        <p:txBody>
          <a:bodyPr wrap="square" rtlCol="0">
            <a:spAutoFit/>
          </a:bodyPr>
          <a:lstStyle/>
          <a:p>
            <a:r>
              <a:rPr lang="en-US" sz="1400" dirty="0" smtClean="0"/>
              <a:t>*Information on major crops and domestication of animals from </a:t>
            </a:r>
            <a:r>
              <a:rPr lang="en-US" sz="1400" dirty="0" smtClean="0">
                <a:hlinkClick r:id="rId2"/>
              </a:rPr>
              <a:t>https://utah.agclassroom.org</a:t>
            </a:r>
            <a:r>
              <a:rPr lang="en-US" sz="1400" dirty="0" smtClean="0"/>
              <a:t>  </a:t>
            </a:r>
            <a:endParaRPr lang="en-US" sz="1400" dirty="0"/>
          </a:p>
        </p:txBody>
      </p:sp>
    </p:spTree>
    <p:extLst>
      <p:ext uri="{BB962C8B-B14F-4D97-AF65-F5344CB8AC3E}">
        <p14:creationId xmlns:p14="http://schemas.microsoft.com/office/powerpoint/2010/main" val="2320438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0" y="1"/>
            <a:ext cx="90595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657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9849"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566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87" y="0"/>
            <a:ext cx="8229600" cy="1143000"/>
          </a:xfrm>
        </p:spPr>
        <p:txBody>
          <a:bodyPr/>
          <a:lstStyle/>
          <a:p>
            <a:r>
              <a:rPr lang="en-US" dirty="0" smtClean="0"/>
              <a:t>Your task</a:t>
            </a:r>
            <a:endParaRPr lang="en-US" dirty="0"/>
          </a:p>
        </p:txBody>
      </p:sp>
      <p:sp>
        <p:nvSpPr>
          <p:cNvPr id="3" name="Content Placeholder 2"/>
          <p:cNvSpPr>
            <a:spLocks noGrp="1"/>
          </p:cNvSpPr>
          <p:nvPr>
            <p:ph idx="1"/>
          </p:nvPr>
        </p:nvSpPr>
        <p:spPr>
          <a:xfrm>
            <a:off x="180976" y="840249"/>
            <a:ext cx="8963024" cy="5122401"/>
          </a:xfrm>
        </p:spPr>
        <p:txBody>
          <a:bodyPr>
            <a:normAutofit fontScale="92500"/>
          </a:bodyPr>
          <a:lstStyle/>
          <a:p>
            <a:pPr marL="0" indent="0">
              <a:buNone/>
            </a:pPr>
            <a:r>
              <a:rPr lang="en-US" sz="3000" i="1" dirty="0">
                <a:solidFill>
                  <a:schemeClr val="accent4">
                    <a:lumMod val="75000"/>
                  </a:schemeClr>
                </a:solidFill>
              </a:rPr>
              <a:t>You are a research analyst who has been asked to research the origin of an organism, evaluate its impact on the receiving world, and present your findings to leading historians. Include information that will demonstrate this organism’s relevance to the receiving world. </a:t>
            </a:r>
            <a:endParaRPr lang="en-US" sz="3000" i="1" dirty="0" smtClean="0">
              <a:solidFill>
                <a:schemeClr val="accent4">
                  <a:lumMod val="75000"/>
                </a:schemeClr>
              </a:solidFill>
            </a:endParaRPr>
          </a:p>
          <a:p>
            <a:pPr lvl="1"/>
            <a:r>
              <a:rPr lang="en-US" dirty="0" smtClean="0"/>
              <a:t>Describe typical uses of plant/animal OR describe the disease (symptoms/cures).</a:t>
            </a:r>
          </a:p>
          <a:p>
            <a:pPr lvl="1"/>
            <a:r>
              <a:rPr lang="en-US" dirty="0" smtClean="0"/>
              <a:t>Describe impact on the receiving world.</a:t>
            </a:r>
          </a:p>
          <a:p>
            <a:pPr lvl="1"/>
            <a:r>
              <a:rPr lang="en-US" dirty="0" smtClean="0"/>
              <a:t>Interesting facts you discovered</a:t>
            </a:r>
          </a:p>
          <a:p>
            <a:pPr lvl="1"/>
            <a:r>
              <a:rPr lang="en-US" dirty="0" smtClean="0"/>
              <a:t>If a disease, is it a threat to us today? If so, where (how widespread)?</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828251" y="5330575"/>
            <a:ext cx="733425" cy="1248788"/>
          </a:xfrm>
          <a:prstGeom prst="rect">
            <a:avLst/>
          </a:prstGeom>
        </p:spPr>
      </p:pic>
      <p:pic>
        <p:nvPicPr>
          <p:cNvPr id="5" name="Picture 4" descr="http://labanimals.awionline.org/pubs/cq02/cow-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901" y="3568238"/>
            <a:ext cx="1628775" cy="1082040"/>
          </a:xfrm>
          <a:prstGeom prst="rect">
            <a:avLst/>
          </a:prstGeom>
          <a:noFill/>
          <a:ln>
            <a:noFill/>
          </a:ln>
        </p:spPr>
      </p:pic>
      <p:pic>
        <p:nvPicPr>
          <p:cNvPr id="6" name="Picture 5" descr="http://www.plantationpigs.co.uk/images/gif/coverpiggy.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703251"/>
            <a:ext cx="1219200" cy="902653"/>
          </a:xfrm>
          <a:prstGeom prst="rect">
            <a:avLst/>
          </a:prstGeom>
          <a:noFill/>
          <a:ln>
            <a:noFill/>
          </a:ln>
        </p:spPr>
      </p:pic>
      <p:pic>
        <p:nvPicPr>
          <p:cNvPr id="7" name="Picture 6" descr="http://www.elistmania.com/images/articles/7/Original/deadliest_diseases.jp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3087" y="5417441"/>
            <a:ext cx="1457325" cy="1140202"/>
          </a:xfrm>
          <a:prstGeom prst="rect">
            <a:avLst/>
          </a:prstGeom>
          <a:noFill/>
          <a:ln>
            <a:noFill/>
          </a:ln>
        </p:spPr>
      </p:pic>
      <p:pic>
        <p:nvPicPr>
          <p:cNvPr id="8" name="Picture 7" descr="http://static.ddmcdn.com/gif/willow/sugarcane-info0.gif"/>
          <p:cNvPicPr/>
          <p:nvPr/>
        </p:nvPicPr>
        <p:blipFill>
          <a:blip r:embed="rId6">
            <a:extLst>
              <a:ext uri="{28A0092B-C50C-407E-A947-70E740481C1C}">
                <a14:useLocalDpi xmlns:a14="http://schemas.microsoft.com/office/drawing/2010/main" val="0"/>
              </a:ext>
            </a:extLst>
          </a:blip>
          <a:srcRect/>
          <a:stretch>
            <a:fillRect/>
          </a:stretch>
        </p:blipFill>
        <p:spPr bwMode="auto">
          <a:xfrm>
            <a:off x="3929712" y="5357117"/>
            <a:ext cx="1284576" cy="1195705"/>
          </a:xfrm>
          <a:prstGeom prst="rect">
            <a:avLst/>
          </a:prstGeom>
          <a:noFill/>
          <a:ln>
            <a:noFill/>
          </a:ln>
        </p:spPr>
      </p:pic>
      <p:pic>
        <p:nvPicPr>
          <p:cNvPr id="9" name="Picture 8" descr="http://0.tqn.com/d/rarediseases/1/0/J/7/bacteriag.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5751510"/>
            <a:ext cx="1572491" cy="806133"/>
          </a:xfrm>
          <a:prstGeom prst="rect">
            <a:avLst/>
          </a:prstGeom>
          <a:noFill/>
          <a:ln>
            <a:noFill/>
          </a:ln>
        </p:spPr>
      </p:pic>
    </p:spTree>
    <p:extLst>
      <p:ext uri="{BB962C8B-B14F-4D97-AF65-F5344CB8AC3E}">
        <p14:creationId xmlns:p14="http://schemas.microsoft.com/office/powerpoint/2010/main" val="1763306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Graffiti Activity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Respond to the following question on the large post-its around the room (words or pictures):</a:t>
            </a:r>
          </a:p>
          <a:p>
            <a:pPr marL="0" indent="0">
              <a:buNone/>
            </a:pPr>
            <a:r>
              <a:rPr lang="en-US" i="1" dirty="0" smtClean="0">
                <a:solidFill>
                  <a:srgbClr val="00B050"/>
                </a:solidFill>
                <a:latin typeface="Eras Bold ITC" pitchFamily="34" charset="0"/>
              </a:rPr>
              <a:t>How does </a:t>
            </a:r>
            <a:r>
              <a:rPr lang="en-US" i="1" dirty="0" smtClean="0">
                <a:solidFill>
                  <a:srgbClr val="00B050"/>
                </a:solidFill>
                <a:latin typeface="Eras Bold ITC" pitchFamily="34" charset="0"/>
              </a:rPr>
              <a:t>cultural contact change the world?</a:t>
            </a:r>
            <a:endParaRPr lang="en-US" i="1" dirty="0" smtClean="0">
              <a:solidFill>
                <a:srgbClr val="00B050"/>
              </a:solidFill>
              <a:latin typeface="Eras Bold ITC" pitchFamily="34" charset="0"/>
            </a:endParaRPr>
          </a:p>
          <a:p>
            <a:pPr marL="0" indent="0">
              <a:buNone/>
            </a:pPr>
            <a:r>
              <a:rPr lang="en-US" i="1" dirty="0" smtClean="0">
                <a:solidFill>
                  <a:srgbClr val="7030A0"/>
                </a:solidFill>
              </a:rPr>
              <a:t>Think about what we have learned about the Columbian Exchange – foods, animals, diseases, technology and ideas.</a:t>
            </a:r>
          </a:p>
          <a:p>
            <a:pPr marL="0" indent="0">
              <a:buNone/>
            </a:pPr>
            <a:r>
              <a:rPr lang="en-US" dirty="0" smtClean="0">
                <a:solidFill>
                  <a:srgbClr val="C00000"/>
                </a:solidFill>
              </a:rPr>
              <a:t>In addition, you must respond to at least 2 other posts.</a:t>
            </a:r>
            <a:endParaRPr lang="en-US" dirty="0">
              <a:solidFill>
                <a:srgbClr val="C00000"/>
              </a:solidFill>
            </a:endParaRPr>
          </a:p>
        </p:txBody>
      </p:sp>
    </p:spTree>
    <p:extLst>
      <p:ext uri="{BB962C8B-B14F-4D97-AF65-F5344CB8AC3E}">
        <p14:creationId xmlns:p14="http://schemas.microsoft.com/office/powerpoint/2010/main" val="1902363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Arth</a:t>
            </a:r>
            <a:r>
              <a:rPr lang="en-US" dirty="0" smtClean="0"/>
              <a:t>, Julia </a:t>
            </a:r>
            <a:r>
              <a:rPr lang="en-US" dirty="0" err="1" smtClean="0"/>
              <a:t>Brittain</a:t>
            </a:r>
            <a:r>
              <a:rPr lang="en-US" dirty="0" smtClean="0"/>
              <a:t>. “The </a:t>
            </a:r>
            <a:r>
              <a:rPr lang="en-US" dirty="0"/>
              <a:t>Columbian Exchange.” 15 March 2012. </a:t>
            </a:r>
            <a:r>
              <a:rPr lang="en-US" dirty="0">
                <a:hlinkClick r:id="rId2"/>
              </a:rPr>
              <a:t>http://</a:t>
            </a:r>
            <a:r>
              <a:rPr lang="en-US" dirty="0" smtClean="0">
                <a:hlinkClick r:id="rId2"/>
              </a:rPr>
              <a:t>www.darke.k12.oh.us/curriculum/SocialStudies/Columbian%20Exchange3.pdf</a:t>
            </a:r>
            <a:r>
              <a:rPr lang="en-US" dirty="0" smtClean="0"/>
              <a:t> </a:t>
            </a:r>
          </a:p>
          <a:p>
            <a:r>
              <a:rPr lang="en-US" dirty="0" smtClean="0"/>
              <a:t>Utah Ag in the Classroom. “Understanding the Columbian Exchange Through Old World Foods and </a:t>
            </a:r>
            <a:r>
              <a:rPr lang="en-US" dirty="0"/>
              <a:t>New World Foods.” 15 March 2012. </a:t>
            </a:r>
            <a:r>
              <a:rPr lang="en-US" dirty="0">
                <a:hlinkClick r:id="rId3"/>
              </a:rPr>
              <a:t>https://</a:t>
            </a:r>
            <a:r>
              <a:rPr lang="en-US" dirty="0" smtClean="0">
                <a:hlinkClick r:id="rId3"/>
              </a:rPr>
              <a:t>utah.agclassroom.org/teachercenter/index.cfm?controller=main&amp;action=lpsearch&amp;key=lib&amp;lpID=650&amp;gid=9</a:t>
            </a:r>
            <a:r>
              <a:rPr lang="en-US" dirty="0" smtClean="0"/>
              <a:t> </a:t>
            </a:r>
          </a:p>
          <a:p>
            <a:r>
              <a:rPr lang="en-US" dirty="0" smtClean="0"/>
              <a:t>Utah Ag in the Classroom. “Food, Land and People and World Civilizations.” </a:t>
            </a:r>
            <a:r>
              <a:rPr lang="en-US" dirty="0"/>
              <a:t>05 November 2012. </a:t>
            </a:r>
            <a:r>
              <a:rPr lang="en-US" dirty="0">
                <a:hlinkClick r:id="rId3"/>
              </a:rPr>
              <a:t>https://</a:t>
            </a:r>
            <a:r>
              <a:rPr lang="en-US" dirty="0" smtClean="0">
                <a:hlinkClick r:id="rId3"/>
              </a:rPr>
              <a:t>utah.agclassroom.org/teachercenter/index.cfm?controller=main&amp;action=lpsearch&amp;key=lib&amp;lpID=650&amp;gid=9</a:t>
            </a:r>
            <a:r>
              <a:rPr lang="en-US" dirty="0" smtClean="0"/>
              <a:t> </a:t>
            </a:r>
            <a:endParaRPr lang="en-US" dirty="0"/>
          </a:p>
        </p:txBody>
      </p:sp>
    </p:spTree>
    <p:extLst>
      <p:ext uri="{BB962C8B-B14F-4D97-AF65-F5344CB8AC3E}">
        <p14:creationId xmlns:p14="http://schemas.microsoft.com/office/powerpoint/2010/main" val="4059476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0"/>
            <a:ext cx="9144000" cy="6172200"/>
          </a:xfrm>
        </p:spPr>
        <p:txBody>
          <a:bodyPr/>
          <a:lstStyle/>
          <a:p>
            <a:pPr eaLnBrk="1" hangingPunct="1">
              <a:buFont typeface="Wingdings" pitchFamily="2" charset="2"/>
              <a:buNone/>
              <a:defRPr/>
            </a:pPr>
            <a:r>
              <a:rPr lang="en-US" dirty="0" smtClean="0"/>
              <a:t>I. </a:t>
            </a:r>
            <a:r>
              <a:rPr lang="en-US" b="1" dirty="0" smtClean="0">
                <a:effectLst>
                  <a:outerShdw blurRad="38100" dist="38100" dir="2700000" algn="tl">
                    <a:srgbClr val="000000">
                      <a:alpha val="43137"/>
                    </a:srgbClr>
                  </a:outerShdw>
                </a:effectLst>
              </a:rPr>
              <a:t>Early Contacts</a:t>
            </a:r>
          </a:p>
          <a:p>
            <a:pPr eaLnBrk="1" hangingPunct="1">
              <a:buFont typeface="Wingdings" pitchFamily="2" charset="2"/>
              <a:buNone/>
              <a:defRPr/>
            </a:pPr>
            <a:r>
              <a:rPr lang="en-US" dirty="0" smtClean="0"/>
              <a:t>	</a:t>
            </a:r>
            <a:r>
              <a:rPr lang="en-US" sz="2800" dirty="0" smtClean="0"/>
              <a:t>A. Vikings- sailors led by </a:t>
            </a:r>
            <a:r>
              <a:rPr lang="en-US" sz="2800" dirty="0" smtClean="0">
                <a:solidFill>
                  <a:srgbClr val="FF0066"/>
                </a:solidFill>
              </a:rPr>
              <a:t>Leif Eriksson </a:t>
            </a:r>
            <a:r>
              <a:rPr lang="en-US" sz="2800" dirty="0" smtClean="0"/>
              <a:t>reached present day </a:t>
            </a:r>
            <a:r>
              <a:rPr lang="en-US" sz="2800" dirty="0" smtClean="0">
                <a:solidFill>
                  <a:srgbClr val="C00000"/>
                </a:solidFill>
              </a:rPr>
              <a:t>Newfoundland in 1000 AD</a:t>
            </a:r>
            <a:r>
              <a:rPr lang="en-US" sz="2800" dirty="0" smtClean="0"/>
              <a:t>.</a:t>
            </a:r>
          </a:p>
          <a:p>
            <a:pPr eaLnBrk="1" hangingPunct="1">
              <a:buFont typeface="Wingdings" pitchFamily="2" charset="2"/>
              <a:buNone/>
              <a:defRPr/>
            </a:pPr>
            <a:r>
              <a:rPr lang="en-US" sz="2800" dirty="0" smtClean="0"/>
              <a:t>	B. The </a:t>
            </a:r>
            <a:r>
              <a:rPr lang="en-US" sz="2800" dirty="0" smtClean="0">
                <a:solidFill>
                  <a:srgbClr val="C00000"/>
                </a:solidFill>
              </a:rPr>
              <a:t>settlement was brief </a:t>
            </a:r>
            <a:r>
              <a:rPr lang="en-US" sz="2800" dirty="0" smtClean="0"/>
              <a:t>and had </a:t>
            </a:r>
            <a:r>
              <a:rPr lang="en-US" sz="2800" dirty="0" smtClean="0">
                <a:solidFill>
                  <a:srgbClr val="C00000"/>
                </a:solidFill>
              </a:rPr>
              <a:t>little impact </a:t>
            </a:r>
            <a:r>
              <a:rPr lang="en-US" sz="2800" dirty="0" smtClean="0"/>
              <a:t>on Native Americans or the rest of the world.</a:t>
            </a:r>
          </a:p>
        </p:txBody>
      </p:sp>
      <p:pic>
        <p:nvPicPr>
          <p:cNvPr id="4099" name="Picture 7" descr="ma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3225"/>
            <a:ext cx="62484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9" descr="v0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2667000"/>
            <a:ext cx="26130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44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0"/>
            <a:ext cx="9144000" cy="6096000"/>
          </a:xfrm>
        </p:spPr>
        <p:txBody>
          <a:bodyPr/>
          <a:lstStyle/>
          <a:p>
            <a:pPr eaLnBrk="1" hangingPunct="1">
              <a:buFont typeface="Wingdings" pitchFamily="2" charset="2"/>
              <a:buNone/>
              <a:defRPr/>
            </a:pPr>
            <a:r>
              <a:rPr lang="en-US" dirty="0" smtClean="0"/>
              <a:t>II. </a:t>
            </a:r>
            <a:r>
              <a:rPr lang="en-US" b="1" dirty="0" smtClean="0">
                <a:effectLst>
                  <a:outerShdw blurRad="38100" dist="38100" dir="2700000" algn="tl">
                    <a:srgbClr val="000000">
                      <a:alpha val="43137"/>
                    </a:srgbClr>
                  </a:outerShdw>
                </a:effectLst>
              </a:rPr>
              <a:t>1492</a:t>
            </a:r>
          </a:p>
          <a:p>
            <a:pPr eaLnBrk="1" hangingPunct="1">
              <a:buFont typeface="Wingdings" pitchFamily="2" charset="2"/>
              <a:buNone/>
              <a:defRPr/>
            </a:pPr>
            <a:r>
              <a:rPr lang="en-US" dirty="0" smtClean="0"/>
              <a:t>	</a:t>
            </a:r>
            <a:r>
              <a:rPr lang="en-US" sz="2800" dirty="0" smtClean="0"/>
              <a:t>A. Columbus leads a Spanish fleet to the Bahamas- changed history forever.</a:t>
            </a:r>
          </a:p>
          <a:p>
            <a:pPr eaLnBrk="1" hangingPunct="1">
              <a:buFont typeface="Wingdings" pitchFamily="2" charset="2"/>
              <a:buNone/>
              <a:defRPr/>
            </a:pPr>
            <a:r>
              <a:rPr lang="en-US" sz="2800" dirty="0" smtClean="0"/>
              <a:t>	B. </a:t>
            </a:r>
            <a:r>
              <a:rPr lang="en-US" sz="2800" i="1" dirty="0" err="1" smtClean="0">
                <a:solidFill>
                  <a:srgbClr val="FF0066"/>
                </a:solidFill>
              </a:rPr>
              <a:t>Tainos</a:t>
            </a:r>
            <a:r>
              <a:rPr lang="en-US" sz="2800" i="1" dirty="0" smtClean="0"/>
              <a:t> </a:t>
            </a:r>
            <a:r>
              <a:rPr lang="en-US" sz="2800" dirty="0" smtClean="0"/>
              <a:t>were Native Americans he met there. Within 100 years, the entire </a:t>
            </a:r>
            <a:r>
              <a:rPr lang="en-US" sz="2800" dirty="0" err="1" smtClean="0"/>
              <a:t>Taino</a:t>
            </a:r>
            <a:r>
              <a:rPr lang="en-US" sz="2800" dirty="0" smtClean="0"/>
              <a:t> population was destroyed.</a:t>
            </a:r>
          </a:p>
        </p:txBody>
      </p:sp>
      <p:pic>
        <p:nvPicPr>
          <p:cNvPr id="5123" name="Picture 5" descr="Casas-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3857625"/>
            <a:ext cx="35718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Taino_vi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38400"/>
            <a:ext cx="307657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51114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2525"/>
            <a:ext cx="54864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54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We </a:t>
            </a:r>
            <a:r>
              <a:rPr lang="en-US" u="sng" dirty="0" smtClean="0"/>
              <a:t>Think </a:t>
            </a:r>
            <a:r>
              <a:rPr lang="en-US" dirty="0" smtClean="0"/>
              <a:t>Things Came From</a:t>
            </a:r>
            <a:endParaRPr lang="en-US" dirty="0"/>
          </a:p>
        </p:txBody>
      </p:sp>
      <p:sp>
        <p:nvSpPr>
          <p:cNvPr id="3" name="Content Placeholder 2"/>
          <p:cNvSpPr>
            <a:spLocks noGrp="1"/>
          </p:cNvSpPr>
          <p:nvPr>
            <p:ph idx="1"/>
          </p:nvPr>
        </p:nvSpPr>
        <p:spPr>
          <a:xfrm>
            <a:off x="228600" y="1600200"/>
            <a:ext cx="8458200" cy="4525963"/>
          </a:xfrm>
        </p:spPr>
        <p:txBody>
          <a:bodyPr>
            <a:normAutofit lnSpcReduction="10000"/>
          </a:bodyPr>
          <a:lstStyle/>
          <a:p>
            <a:pPr marL="0" indent="0">
              <a:buNone/>
            </a:pPr>
            <a:r>
              <a:rPr lang="en-US" dirty="0" smtClean="0"/>
              <a:t>                   New World                     Old World</a:t>
            </a:r>
          </a:p>
          <a:p>
            <a:pPr marL="0" indent="0">
              <a:buNone/>
            </a:pPr>
            <a:endParaRPr lang="en-US" dirty="0"/>
          </a:p>
          <a:p>
            <a:pPr marL="0" indent="0">
              <a:buNone/>
            </a:pPr>
            <a:endParaRPr lang="en-US" dirty="0" smtClean="0"/>
          </a:p>
          <a:p>
            <a:pPr marL="0" indent="0">
              <a:buNone/>
            </a:pPr>
            <a:r>
              <a:rPr lang="en-US" dirty="0" smtClean="0"/>
              <a:t>Plants</a:t>
            </a:r>
          </a:p>
          <a:p>
            <a:pPr marL="0" indent="0">
              <a:buNone/>
            </a:pPr>
            <a:r>
              <a:rPr lang="en-US" dirty="0" smtClean="0"/>
              <a:t>Animals</a:t>
            </a:r>
          </a:p>
          <a:p>
            <a:pPr marL="0" indent="0">
              <a:buNone/>
            </a:pPr>
            <a:r>
              <a:rPr lang="en-US" dirty="0" smtClean="0"/>
              <a:t>Diseases</a:t>
            </a:r>
          </a:p>
          <a:p>
            <a:pPr marL="0" indent="0">
              <a:buNone/>
            </a:pPr>
            <a:r>
              <a:rPr lang="en-US" dirty="0" smtClean="0"/>
              <a:t>Ideas </a:t>
            </a:r>
          </a:p>
          <a:p>
            <a:pPr marL="0" indent="0">
              <a:buNone/>
            </a:pPr>
            <a:r>
              <a:rPr lang="en-US" dirty="0" smtClean="0"/>
              <a:t>Technology</a:t>
            </a:r>
            <a:endParaRPr lang="en-US" dirty="0"/>
          </a:p>
        </p:txBody>
      </p:sp>
      <p:cxnSp>
        <p:nvCxnSpPr>
          <p:cNvPr id="5" name="Straight Connector 4"/>
          <p:cNvCxnSpPr/>
          <p:nvPr/>
        </p:nvCxnSpPr>
        <p:spPr>
          <a:xfrm>
            <a:off x="1066800" y="2514600"/>
            <a:ext cx="731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95800" y="1676400"/>
            <a:ext cx="0" cy="434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915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0" y="0"/>
            <a:ext cx="9144000" cy="6248400"/>
          </a:xfrm>
        </p:spPr>
        <p:txBody>
          <a:bodyPr/>
          <a:lstStyle/>
          <a:p>
            <a:pPr eaLnBrk="1" hangingPunct="1">
              <a:buFont typeface="Wingdings" pitchFamily="2" charset="2"/>
              <a:buNone/>
              <a:defRPr/>
            </a:pPr>
            <a:r>
              <a:rPr lang="en-US" dirty="0" smtClean="0"/>
              <a:t>III. </a:t>
            </a:r>
            <a:r>
              <a:rPr lang="en-US" b="1" i="1" dirty="0" smtClean="0">
                <a:effectLst>
                  <a:outerShdw blurRad="38100" dist="38100" dir="2700000" algn="tl">
                    <a:srgbClr val="000000">
                      <a:alpha val="43137"/>
                    </a:srgbClr>
                  </a:outerShdw>
                </a:effectLst>
              </a:rPr>
              <a:t>Columbian Exchange</a:t>
            </a:r>
            <a:r>
              <a:rPr lang="en-US" b="1" dirty="0" smtClean="0">
                <a:effectLst>
                  <a:outerShdw blurRad="38100" dist="38100" dir="2700000" algn="tl">
                    <a:srgbClr val="000000">
                      <a:alpha val="43137"/>
                    </a:srgbClr>
                  </a:outerShdw>
                </a:effectLst>
              </a:rPr>
              <a:t>- </a:t>
            </a:r>
            <a:r>
              <a:rPr lang="en-US" dirty="0" smtClean="0">
                <a:solidFill>
                  <a:srgbClr val="C00000"/>
                </a:solidFill>
              </a:rPr>
              <a:t>the exchange of goods and ideas between Europeans and Native Americans- in both directions.</a:t>
            </a:r>
            <a:endParaRPr lang="en-US" i="1" dirty="0" smtClean="0">
              <a:solidFill>
                <a:srgbClr val="C00000"/>
              </a:solidFill>
            </a:endParaRPr>
          </a:p>
          <a:p>
            <a:pPr eaLnBrk="1" hangingPunct="1">
              <a:buFont typeface="Wingdings" pitchFamily="2" charset="2"/>
              <a:buNone/>
              <a:defRPr/>
            </a:pPr>
            <a:r>
              <a:rPr lang="en-US" sz="2800" dirty="0" smtClean="0"/>
              <a:t>	</a:t>
            </a:r>
          </a:p>
        </p:txBody>
      </p:sp>
      <p:pic>
        <p:nvPicPr>
          <p:cNvPr id="4098" name="Picture 2" descr="http://1.bp.blogspot.com/-kIJcZkkC1VI/TdcSOkeB2dI/AAAAAAAAAFk/pjGlfRQp4os/s1600/columbian%2Bex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51" y="1946131"/>
            <a:ext cx="8358893" cy="437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47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0"/>
            <a:ext cx="9144000" cy="6130925"/>
          </a:xfrm>
        </p:spPr>
        <p:txBody>
          <a:bodyPr/>
          <a:lstStyle/>
          <a:p>
            <a:pPr eaLnBrk="1" hangingPunct="1">
              <a:buFont typeface="Wingdings" pitchFamily="2" charset="2"/>
              <a:buNone/>
              <a:defRPr/>
            </a:pPr>
            <a:r>
              <a:rPr lang="en-US" sz="2400" dirty="0" smtClean="0"/>
              <a:t>A. </a:t>
            </a:r>
            <a:r>
              <a:rPr lang="en-US" sz="2400" b="1" dirty="0" smtClean="0">
                <a:effectLst>
                  <a:outerShdw blurRad="38100" dist="38100" dir="2700000" algn="tl">
                    <a:srgbClr val="000000">
                      <a:alpha val="43137"/>
                    </a:srgbClr>
                  </a:outerShdw>
                </a:effectLst>
              </a:rPr>
              <a:t>Europeans gave the following to Native Americans</a:t>
            </a:r>
            <a:r>
              <a:rPr lang="en-US" sz="2400" b="1" dirty="0" smtClean="0">
                <a:effectLst>
                  <a:outerShdw blurRad="38100" dist="38100" dir="2700000" algn="tl">
                    <a:srgbClr val="000000">
                      <a:alpha val="43137"/>
                    </a:srgbClr>
                  </a:outerShdw>
                </a:effectLst>
              </a:rPr>
              <a:t>: </a:t>
            </a:r>
            <a:r>
              <a:rPr lang="en-US" sz="2400" dirty="0" smtClean="0"/>
              <a:t>(Old to New)</a:t>
            </a:r>
            <a:endParaRPr lang="en-US" sz="2400" dirty="0" smtClean="0"/>
          </a:p>
          <a:p>
            <a:pPr eaLnBrk="1" hangingPunct="1">
              <a:buFont typeface="Wingdings" pitchFamily="2" charset="2"/>
              <a:buNone/>
              <a:defRPr/>
            </a:pPr>
            <a:r>
              <a:rPr lang="en-US" sz="2400" dirty="0" smtClean="0"/>
              <a:t>	1. Domestic </a:t>
            </a:r>
            <a:r>
              <a:rPr lang="en-US" sz="2400" dirty="0" smtClean="0">
                <a:solidFill>
                  <a:srgbClr val="C00000"/>
                </a:solidFill>
              </a:rPr>
              <a:t>animals </a:t>
            </a:r>
            <a:r>
              <a:rPr lang="en-US" sz="2400" dirty="0" smtClean="0"/>
              <a:t>such as chicken and horses</a:t>
            </a:r>
          </a:p>
          <a:p>
            <a:pPr eaLnBrk="1" hangingPunct="1">
              <a:buFont typeface="Wingdings" pitchFamily="2" charset="2"/>
              <a:buNone/>
              <a:defRPr/>
            </a:pPr>
            <a:r>
              <a:rPr lang="en-US" sz="2400" dirty="0" smtClean="0"/>
              <a:t>	2. </a:t>
            </a:r>
            <a:r>
              <a:rPr lang="en-US" sz="2400" dirty="0" smtClean="0">
                <a:solidFill>
                  <a:srgbClr val="C00000"/>
                </a:solidFill>
              </a:rPr>
              <a:t>Metals</a:t>
            </a:r>
            <a:r>
              <a:rPr lang="en-US" sz="2400" dirty="0" smtClean="0"/>
              <a:t> such as copper pots and knives</a:t>
            </a:r>
          </a:p>
          <a:p>
            <a:pPr eaLnBrk="1" hangingPunct="1">
              <a:buFont typeface="Wingdings" pitchFamily="2" charset="2"/>
              <a:buNone/>
              <a:defRPr/>
            </a:pPr>
            <a:r>
              <a:rPr lang="en-US" sz="2400" dirty="0" smtClean="0"/>
              <a:t>	3. </a:t>
            </a:r>
            <a:r>
              <a:rPr lang="en-US" sz="2400" dirty="0" smtClean="0">
                <a:solidFill>
                  <a:srgbClr val="C00000"/>
                </a:solidFill>
              </a:rPr>
              <a:t>Produce</a:t>
            </a:r>
            <a:r>
              <a:rPr lang="en-US" sz="2400" dirty="0" smtClean="0"/>
              <a:t> such as sugar cane, banana, onion, watermelon</a:t>
            </a:r>
          </a:p>
          <a:p>
            <a:pPr eaLnBrk="1" hangingPunct="1">
              <a:buFont typeface="Wingdings" pitchFamily="2" charset="2"/>
              <a:buNone/>
              <a:defRPr/>
            </a:pPr>
            <a:r>
              <a:rPr lang="en-US" sz="2400" dirty="0" smtClean="0"/>
              <a:t>	4. New </a:t>
            </a:r>
            <a:r>
              <a:rPr lang="en-US" sz="2400" dirty="0" smtClean="0">
                <a:solidFill>
                  <a:srgbClr val="C00000"/>
                </a:solidFill>
              </a:rPr>
              <a:t>diseases</a:t>
            </a:r>
            <a:r>
              <a:rPr lang="en-US" sz="2400" dirty="0" smtClean="0"/>
              <a:t> like smallpox</a:t>
            </a:r>
          </a:p>
        </p:txBody>
      </p:sp>
      <p:pic>
        <p:nvPicPr>
          <p:cNvPr id="7171" name="Picture 5" descr="chic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1350"/>
            <a:ext cx="34290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5311_000_hor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981450"/>
            <a:ext cx="38100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Buck%20110%20-%20Abalone-Br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950" y="1752600"/>
            <a:ext cx="34480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97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0"/>
            <a:ext cx="9144000" cy="6248400"/>
          </a:xfrm>
        </p:spPr>
        <p:txBody>
          <a:bodyPr/>
          <a:lstStyle/>
          <a:p>
            <a:pPr eaLnBrk="1" hangingPunct="1">
              <a:buFont typeface="Wingdings" pitchFamily="2" charset="2"/>
              <a:buNone/>
              <a:defRPr/>
            </a:pPr>
            <a:r>
              <a:rPr lang="en-US" sz="2400" dirty="0" smtClean="0"/>
              <a:t>B. </a:t>
            </a:r>
            <a:r>
              <a:rPr lang="en-US" sz="2400" b="1" dirty="0" smtClean="0">
                <a:effectLst>
                  <a:outerShdw blurRad="38100" dist="38100" dir="2700000" algn="tl">
                    <a:srgbClr val="000000">
                      <a:alpha val="43137"/>
                    </a:srgbClr>
                  </a:outerShdw>
                </a:effectLst>
              </a:rPr>
              <a:t>Native Americans gave the following to Europeans</a:t>
            </a:r>
            <a:r>
              <a:rPr lang="en-US" sz="2400" dirty="0" smtClean="0"/>
              <a:t>: (New to Old)</a:t>
            </a:r>
            <a:endParaRPr lang="en-US" sz="2400" dirty="0" smtClean="0"/>
          </a:p>
          <a:p>
            <a:pPr eaLnBrk="1" hangingPunct="1">
              <a:buFont typeface="Wingdings" pitchFamily="2" charset="2"/>
              <a:buNone/>
              <a:defRPr/>
            </a:pPr>
            <a:r>
              <a:rPr lang="en-US" sz="2400" dirty="0" smtClean="0"/>
              <a:t>	1. </a:t>
            </a:r>
            <a:r>
              <a:rPr lang="en-US" sz="2400" dirty="0" smtClean="0">
                <a:solidFill>
                  <a:srgbClr val="C00000"/>
                </a:solidFill>
              </a:rPr>
              <a:t>Food</a:t>
            </a:r>
            <a:r>
              <a:rPr lang="en-US" sz="2400" dirty="0" smtClean="0"/>
              <a:t>: corn, potatoes, beans, tomatoes, squash, peanuts, pineapples, blueberries, tobacco, chili peppers</a:t>
            </a:r>
          </a:p>
          <a:p>
            <a:pPr eaLnBrk="1" hangingPunct="1">
              <a:buFont typeface="Wingdings" pitchFamily="2" charset="2"/>
              <a:buNone/>
              <a:defRPr/>
            </a:pPr>
            <a:r>
              <a:rPr lang="en-US" sz="2400" dirty="0" smtClean="0"/>
              <a:t>	</a:t>
            </a:r>
          </a:p>
        </p:txBody>
      </p:sp>
      <p:pic>
        <p:nvPicPr>
          <p:cNvPr id="8195" name="Picture 5" descr="kidney-b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764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i-pineap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09800"/>
            <a:ext cx="304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Blueberry_Clu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033838"/>
            <a:ext cx="3476625"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descr="chili-peppers-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30464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22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0"/>
            <a:ext cx="9144000" cy="6248400"/>
          </a:xfrm>
        </p:spPr>
        <p:txBody>
          <a:bodyPr/>
          <a:lstStyle/>
          <a:p>
            <a:pPr eaLnBrk="1" hangingPunct="1">
              <a:buFont typeface="Wingdings" pitchFamily="2" charset="2"/>
              <a:buNone/>
              <a:defRPr/>
            </a:pPr>
            <a:r>
              <a:rPr lang="en-US" sz="2400" dirty="0" smtClean="0"/>
              <a:t>2. </a:t>
            </a:r>
            <a:r>
              <a:rPr lang="en-US" sz="2400" dirty="0" smtClean="0">
                <a:solidFill>
                  <a:srgbClr val="C00000"/>
                </a:solidFill>
              </a:rPr>
              <a:t>Language</a:t>
            </a:r>
            <a:r>
              <a:rPr lang="en-US" sz="2400" dirty="0" smtClean="0"/>
              <a:t>: poncho, moccasin, hickory tree, pecan, Massachusetts, Setauket, Patchogue, Montauk, Texas</a:t>
            </a:r>
          </a:p>
          <a:p>
            <a:pPr eaLnBrk="1" hangingPunct="1">
              <a:buFont typeface="Wingdings" pitchFamily="2" charset="2"/>
              <a:buNone/>
              <a:defRPr/>
            </a:pPr>
            <a:r>
              <a:rPr lang="en-US" sz="2400" dirty="0" smtClean="0"/>
              <a:t>3. </a:t>
            </a:r>
            <a:r>
              <a:rPr lang="en-US" sz="2400" dirty="0" smtClean="0">
                <a:solidFill>
                  <a:srgbClr val="C00000"/>
                </a:solidFill>
              </a:rPr>
              <a:t>Sports</a:t>
            </a:r>
            <a:r>
              <a:rPr lang="en-US" sz="2400" dirty="0" smtClean="0"/>
              <a:t>: Lacrosse</a:t>
            </a:r>
          </a:p>
          <a:p>
            <a:pPr eaLnBrk="1" hangingPunct="1">
              <a:buFont typeface="Wingdings" pitchFamily="2" charset="2"/>
              <a:buNone/>
              <a:defRPr/>
            </a:pPr>
            <a:r>
              <a:rPr lang="en-US" sz="2400" dirty="0" smtClean="0"/>
              <a:t>4. </a:t>
            </a:r>
            <a:r>
              <a:rPr lang="en-US" sz="2400" dirty="0" smtClean="0">
                <a:solidFill>
                  <a:srgbClr val="C00000"/>
                </a:solidFill>
              </a:rPr>
              <a:t>Government</a:t>
            </a:r>
            <a:r>
              <a:rPr lang="en-US" sz="2400" dirty="0" smtClean="0"/>
              <a:t>: Ben Franklin saw the League of the Iroquois as a model and urged Americans to unite in a similar way</a:t>
            </a:r>
          </a:p>
          <a:p>
            <a:pPr eaLnBrk="1" hangingPunct="1">
              <a:buFont typeface="Wingdings" pitchFamily="2" charset="2"/>
              <a:buNone/>
              <a:defRPr/>
            </a:pPr>
            <a:endParaRPr lang="en-US" sz="2400" dirty="0" smtClean="0"/>
          </a:p>
        </p:txBody>
      </p:sp>
      <p:pic>
        <p:nvPicPr>
          <p:cNvPr id="9219" name="Picture 5"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2900"/>
            <a:ext cx="3810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320px-Iroquois_5_Nation_Map_c16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81200"/>
            <a:ext cx="3048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sheepskinHardsoleMoccas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4000500"/>
            <a:ext cx="3838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03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Major Crops Around the Ancient World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0651782"/>
              </p:ext>
            </p:extLst>
          </p:nvPr>
        </p:nvGraphicFramePr>
        <p:xfrm>
          <a:off x="87085" y="940289"/>
          <a:ext cx="8991600" cy="5874167"/>
        </p:xfrm>
        <a:graphic>
          <a:graphicData uri="http://schemas.openxmlformats.org/drawingml/2006/table">
            <a:tbl>
              <a:tblPr firstRow="1" bandRow="1">
                <a:tableStyleId>{7DF18680-E054-41AD-8BC1-D1AEF772440D}</a:tableStyleId>
              </a:tblPr>
              <a:tblGrid>
                <a:gridCol w="1360716"/>
                <a:gridCol w="1752599"/>
                <a:gridCol w="1382485"/>
                <a:gridCol w="999067"/>
                <a:gridCol w="1657049"/>
                <a:gridCol w="1839684"/>
              </a:tblGrid>
              <a:tr h="680994">
                <a:tc>
                  <a:txBody>
                    <a:bodyPr/>
                    <a:lstStyle/>
                    <a:p>
                      <a:r>
                        <a:rPr lang="en-US" dirty="0" smtClean="0"/>
                        <a:t>Area</a:t>
                      </a:r>
                      <a:endParaRPr lang="en-US" dirty="0"/>
                    </a:p>
                  </a:txBody>
                  <a:tcPr/>
                </a:tc>
                <a:tc>
                  <a:txBody>
                    <a:bodyPr/>
                    <a:lstStyle/>
                    <a:p>
                      <a:r>
                        <a:rPr lang="en-US" dirty="0" smtClean="0"/>
                        <a:t>Cereals/Grasses</a:t>
                      </a:r>
                      <a:endParaRPr lang="en-US" dirty="0"/>
                    </a:p>
                  </a:txBody>
                  <a:tcPr/>
                </a:tc>
                <a:tc>
                  <a:txBody>
                    <a:bodyPr/>
                    <a:lstStyle/>
                    <a:p>
                      <a:r>
                        <a:rPr lang="en-US" dirty="0" smtClean="0"/>
                        <a:t>Seeds</a:t>
                      </a:r>
                      <a:endParaRPr lang="en-US" dirty="0"/>
                    </a:p>
                  </a:txBody>
                  <a:tcPr/>
                </a:tc>
                <a:tc>
                  <a:txBody>
                    <a:bodyPr/>
                    <a:lstStyle/>
                    <a:p>
                      <a:r>
                        <a:rPr lang="en-US" dirty="0" smtClean="0"/>
                        <a:t>Fiber</a:t>
                      </a:r>
                      <a:endParaRPr lang="en-US" dirty="0"/>
                    </a:p>
                  </a:txBody>
                  <a:tcPr/>
                </a:tc>
                <a:tc>
                  <a:txBody>
                    <a:bodyPr/>
                    <a:lstStyle/>
                    <a:p>
                      <a:r>
                        <a:rPr lang="en-US" dirty="0" smtClean="0"/>
                        <a:t>Roots,</a:t>
                      </a:r>
                      <a:r>
                        <a:rPr lang="en-US" baseline="0" dirty="0" smtClean="0"/>
                        <a:t> Leaves, Tubers</a:t>
                      </a:r>
                      <a:endParaRPr lang="en-US" dirty="0"/>
                    </a:p>
                  </a:txBody>
                  <a:tcPr/>
                </a:tc>
                <a:tc>
                  <a:txBody>
                    <a:bodyPr/>
                    <a:lstStyle/>
                    <a:p>
                      <a:r>
                        <a:rPr lang="en-US" dirty="0" smtClean="0"/>
                        <a:t>Fruits</a:t>
                      </a:r>
                      <a:endParaRPr lang="en-US" dirty="0"/>
                    </a:p>
                  </a:txBody>
                  <a:tcPr/>
                </a:tc>
              </a:tr>
              <a:tr h="680994">
                <a:tc>
                  <a:txBody>
                    <a:bodyPr/>
                    <a:lstStyle/>
                    <a:p>
                      <a:r>
                        <a:rPr lang="en-US" dirty="0" smtClean="0"/>
                        <a:t>Fertile Crescent</a:t>
                      </a:r>
                      <a:endParaRPr lang="en-US" dirty="0"/>
                    </a:p>
                  </a:txBody>
                  <a:tcPr/>
                </a:tc>
                <a:tc>
                  <a:txBody>
                    <a:bodyPr/>
                    <a:lstStyle/>
                    <a:p>
                      <a:r>
                        <a:rPr lang="en-US" dirty="0" smtClean="0"/>
                        <a:t>Wheat, barley</a:t>
                      </a:r>
                      <a:endParaRPr lang="en-US" dirty="0"/>
                    </a:p>
                  </a:txBody>
                  <a:tcPr/>
                </a:tc>
                <a:tc>
                  <a:txBody>
                    <a:bodyPr/>
                    <a:lstStyle/>
                    <a:p>
                      <a:r>
                        <a:rPr lang="en-US" dirty="0" smtClean="0"/>
                        <a:t>Pea, lentil, chickpea</a:t>
                      </a:r>
                      <a:endParaRPr lang="en-US" dirty="0"/>
                    </a:p>
                  </a:txBody>
                  <a:tcPr/>
                </a:tc>
                <a:tc>
                  <a:txBody>
                    <a:bodyPr/>
                    <a:lstStyle/>
                    <a:p>
                      <a:r>
                        <a:rPr lang="en-US" dirty="0" smtClean="0"/>
                        <a:t>flax</a:t>
                      </a:r>
                      <a:endParaRPr lang="en-US" dirty="0"/>
                    </a:p>
                  </a:txBody>
                  <a:tcPr/>
                </a:tc>
                <a:tc>
                  <a:txBody>
                    <a:bodyPr/>
                    <a:lstStyle/>
                    <a:p>
                      <a:endParaRPr lang="en-US"/>
                    </a:p>
                  </a:txBody>
                  <a:tcPr/>
                </a:tc>
                <a:tc>
                  <a:txBody>
                    <a:bodyPr/>
                    <a:lstStyle/>
                    <a:p>
                      <a:r>
                        <a:rPr lang="en-US" dirty="0" smtClean="0"/>
                        <a:t>grapes</a:t>
                      </a:r>
                      <a:endParaRPr lang="en-US" dirty="0"/>
                    </a:p>
                  </a:txBody>
                  <a:tcPr/>
                </a:tc>
              </a:tr>
              <a:tr h="394544">
                <a:tc>
                  <a:txBody>
                    <a:bodyPr/>
                    <a:lstStyle/>
                    <a:p>
                      <a:r>
                        <a:rPr lang="en-US" dirty="0" smtClean="0"/>
                        <a:t>China</a:t>
                      </a:r>
                      <a:endParaRPr lang="en-US" dirty="0"/>
                    </a:p>
                  </a:txBody>
                  <a:tcPr/>
                </a:tc>
                <a:tc>
                  <a:txBody>
                    <a:bodyPr/>
                    <a:lstStyle/>
                    <a:p>
                      <a:r>
                        <a:rPr lang="en-US" dirty="0" smtClean="0"/>
                        <a:t>Millet</a:t>
                      </a:r>
                      <a:endParaRPr lang="en-US" dirty="0"/>
                    </a:p>
                  </a:txBody>
                  <a:tcPr/>
                </a:tc>
                <a:tc>
                  <a:txBody>
                    <a:bodyPr/>
                    <a:lstStyle/>
                    <a:p>
                      <a:r>
                        <a:rPr lang="en-US" dirty="0" smtClean="0"/>
                        <a:t>soybean</a:t>
                      </a:r>
                      <a:endParaRPr lang="en-US" dirty="0"/>
                    </a:p>
                  </a:txBody>
                  <a:tcPr/>
                </a:tc>
                <a:tc>
                  <a:txBody>
                    <a:bodyPr/>
                    <a:lstStyle/>
                    <a:p>
                      <a:r>
                        <a:rPr lang="en-US" dirty="0" smtClean="0"/>
                        <a:t>hemp</a:t>
                      </a:r>
                      <a:endParaRPr lang="en-US" dirty="0"/>
                    </a:p>
                  </a:txBody>
                  <a:tcPr/>
                </a:tc>
                <a:tc>
                  <a:txBody>
                    <a:bodyPr/>
                    <a:lstStyle/>
                    <a:p>
                      <a:endParaRPr lang="en-US"/>
                    </a:p>
                  </a:txBody>
                  <a:tcPr/>
                </a:tc>
                <a:tc>
                  <a:txBody>
                    <a:bodyPr/>
                    <a:lstStyle/>
                    <a:p>
                      <a:r>
                        <a:rPr lang="en-US" dirty="0" smtClean="0"/>
                        <a:t>orange</a:t>
                      </a:r>
                      <a:endParaRPr lang="en-US" dirty="0"/>
                    </a:p>
                  </a:txBody>
                  <a:tcPr/>
                </a:tc>
              </a:tr>
              <a:tr h="680994">
                <a:tc>
                  <a:txBody>
                    <a:bodyPr/>
                    <a:lstStyle/>
                    <a:p>
                      <a:r>
                        <a:rPr lang="en-US" dirty="0" err="1" smtClean="0"/>
                        <a:t>Meso-america</a:t>
                      </a:r>
                      <a:endParaRPr lang="en-US" dirty="0"/>
                    </a:p>
                  </a:txBody>
                  <a:tcPr/>
                </a:tc>
                <a:tc>
                  <a:txBody>
                    <a:bodyPr/>
                    <a:lstStyle/>
                    <a:p>
                      <a:r>
                        <a:rPr lang="en-US" dirty="0" smtClean="0"/>
                        <a:t>Corn</a:t>
                      </a:r>
                      <a:endParaRPr lang="en-US" dirty="0"/>
                    </a:p>
                  </a:txBody>
                  <a:tcPr/>
                </a:tc>
                <a:tc>
                  <a:txBody>
                    <a:bodyPr/>
                    <a:lstStyle/>
                    <a:p>
                      <a:r>
                        <a:rPr lang="en-US" dirty="0" smtClean="0"/>
                        <a:t>green bean, chocolate</a:t>
                      </a:r>
                      <a:endParaRPr lang="en-US" dirty="0"/>
                    </a:p>
                  </a:txBody>
                  <a:tcPr/>
                </a:tc>
                <a:tc>
                  <a:txBody>
                    <a:bodyPr/>
                    <a:lstStyle/>
                    <a:p>
                      <a:r>
                        <a:rPr lang="en-US" dirty="0" smtClean="0"/>
                        <a:t>Cotton,</a:t>
                      </a:r>
                      <a:r>
                        <a:rPr lang="en-US" baseline="0" dirty="0" smtClean="0"/>
                        <a:t> yucca</a:t>
                      </a:r>
                      <a:endParaRPr lang="en-US" dirty="0"/>
                    </a:p>
                  </a:txBody>
                  <a:tcPr/>
                </a:tc>
                <a:tc>
                  <a:txBody>
                    <a:bodyPr/>
                    <a:lstStyle/>
                    <a:p>
                      <a:r>
                        <a:rPr lang="en-US" dirty="0" smtClean="0"/>
                        <a:t>jicama</a:t>
                      </a:r>
                      <a:endParaRPr lang="en-US" dirty="0"/>
                    </a:p>
                  </a:txBody>
                  <a:tcPr/>
                </a:tc>
                <a:tc>
                  <a:txBody>
                    <a:bodyPr/>
                    <a:lstStyle/>
                    <a:p>
                      <a:r>
                        <a:rPr lang="en-US" dirty="0" smtClean="0"/>
                        <a:t>Squash,</a:t>
                      </a:r>
                    </a:p>
                    <a:p>
                      <a:r>
                        <a:rPr lang="en-US" dirty="0" smtClean="0"/>
                        <a:t>tomatoes</a:t>
                      </a:r>
                      <a:endParaRPr lang="en-US" dirty="0"/>
                    </a:p>
                  </a:txBody>
                  <a:tcPr/>
                </a:tc>
              </a:tr>
              <a:tr h="972849">
                <a:tc>
                  <a:txBody>
                    <a:bodyPr/>
                    <a:lstStyle/>
                    <a:p>
                      <a:r>
                        <a:rPr lang="en-US" dirty="0" smtClean="0"/>
                        <a:t>South America</a:t>
                      </a:r>
                      <a:endParaRPr lang="en-US" dirty="0"/>
                    </a:p>
                  </a:txBody>
                  <a:tcPr/>
                </a:tc>
                <a:tc>
                  <a:txBody>
                    <a:bodyPr/>
                    <a:lstStyle/>
                    <a:p>
                      <a:r>
                        <a:rPr lang="en-US" dirty="0" smtClean="0"/>
                        <a:t>Quinoa (Andes)</a:t>
                      </a:r>
                      <a:endParaRPr lang="en-US" dirty="0"/>
                    </a:p>
                  </a:txBody>
                  <a:tcPr/>
                </a:tc>
                <a:tc>
                  <a:txBody>
                    <a:bodyPr/>
                    <a:lstStyle/>
                    <a:p>
                      <a:r>
                        <a:rPr lang="en-US" dirty="0" smtClean="0"/>
                        <a:t>Lima bean</a:t>
                      </a:r>
                      <a:endParaRPr lang="en-US" dirty="0"/>
                    </a:p>
                  </a:txBody>
                  <a:tcPr/>
                </a:tc>
                <a:tc>
                  <a:txBody>
                    <a:bodyPr/>
                    <a:lstStyle/>
                    <a:p>
                      <a:r>
                        <a:rPr lang="en-US" dirty="0" smtClean="0"/>
                        <a:t>cotton</a:t>
                      </a:r>
                      <a:endParaRPr lang="en-US" dirty="0"/>
                    </a:p>
                  </a:txBody>
                  <a:tcPr/>
                </a:tc>
                <a:tc>
                  <a:txBody>
                    <a:bodyPr/>
                    <a:lstStyle/>
                    <a:p>
                      <a:r>
                        <a:rPr lang="en-US" dirty="0" smtClean="0"/>
                        <a:t>Potato, peanut,</a:t>
                      </a:r>
                      <a:r>
                        <a:rPr lang="en-US" baseline="0" dirty="0" smtClean="0"/>
                        <a:t> </a:t>
                      </a:r>
                      <a:r>
                        <a:rPr lang="en-US" dirty="0" smtClean="0"/>
                        <a:t>tobacco, sweet potato</a:t>
                      </a:r>
                      <a:endParaRPr lang="en-US" dirty="0"/>
                    </a:p>
                  </a:txBody>
                  <a:tcPr/>
                </a:tc>
                <a:tc>
                  <a:txBody>
                    <a:bodyPr/>
                    <a:lstStyle/>
                    <a:p>
                      <a:r>
                        <a:rPr lang="en-US" dirty="0" smtClean="0"/>
                        <a:t>squash</a:t>
                      </a:r>
                      <a:endParaRPr lang="en-US" dirty="0"/>
                    </a:p>
                  </a:txBody>
                  <a:tcPr/>
                </a:tc>
              </a:tr>
              <a:tr h="394544">
                <a:tc>
                  <a:txBody>
                    <a:bodyPr/>
                    <a:lstStyle/>
                    <a:p>
                      <a:r>
                        <a:rPr lang="en-US" dirty="0" smtClean="0"/>
                        <a:t>West Africa</a:t>
                      </a:r>
                      <a:endParaRPr lang="en-US" dirty="0"/>
                    </a:p>
                  </a:txBody>
                  <a:tcPr/>
                </a:tc>
                <a:tc>
                  <a:txBody>
                    <a:bodyPr/>
                    <a:lstStyle/>
                    <a:p>
                      <a:r>
                        <a:rPr lang="en-US" dirty="0" smtClean="0"/>
                        <a:t>Sorghum, rice, millet</a:t>
                      </a:r>
                      <a:endParaRPr lang="en-US" dirty="0"/>
                    </a:p>
                  </a:txBody>
                  <a:tcPr/>
                </a:tc>
                <a:tc>
                  <a:txBody>
                    <a:bodyPr/>
                    <a:lstStyle/>
                    <a:p>
                      <a:r>
                        <a:rPr lang="en-US" dirty="0" smtClean="0"/>
                        <a:t>Black-eyed pea</a:t>
                      </a:r>
                      <a:endParaRPr lang="en-US" dirty="0"/>
                    </a:p>
                  </a:txBody>
                  <a:tcPr/>
                </a:tc>
                <a:tc>
                  <a:txBody>
                    <a:bodyPr/>
                    <a:lstStyle/>
                    <a:p>
                      <a:endParaRPr lang="en-US" dirty="0"/>
                    </a:p>
                  </a:txBody>
                  <a:tcPr/>
                </a:tc>
                <a:tc>
                  <a:txBody>
                    <a:bodyPr/>
                    <a:lstStyle/>
                    <a:p>
                      <a:r>
                        <a:rPr lang="en-US" dirty="0" smtClean="0"/>
                        <a:t>African yams</a:t>
                      </a:r>
                      <a:endParaRPr lang="en-US" dirty="0"/>
                    </a:p>
                  </a:txBody>
                  <a:tcPr/>
                </a:tc>
                <a:tc>
                  <a:txBody>
                    <a:bodyPr/>
                    <a:lstStyle/>
                    <a:p>
                      <a:r>
                        <a:rPr lang="en-US" dirty="0" smtClean="0"/>
                        <a:t>watermelon</a:t>
                      </a:r>
                      <a:endParaRPr lang="en-US" dirty="0"/>
                    </a:p>
                  </a:txBody>
                  <a:tcPr/>
                </a:tc>
              </a:tr>
              <a:tr h="394544">
                <a:tc>
                  <a:txBody>
                    <a:bodyPr/>
                    <a:lstStyle/>
                    <a:p>
                      <a:r>
                        <a:rPr lang="en-US" dirty="0" smtClean="0"/>
                        <a:t>India</a:t>
                      </a:r>
                      <a:endParaRPr lang="en-US" dirty="0"/>
                    </a:p>
                  </a:txBody>
                  <a:tcPr/>
                </a:tc>
                <a:tc>
                  <a:txBody>
                    <a:bodyPr/>
                    <a:lstStyle/>
                    <a:p>
                      <a:r>
                        <a:rPr lang="en-US" dirty="0" smtClean="0"/>
                        <a:t>rice</a:t>
                      </a:r>
                      <a:endParaRPr lang="en-US" dirty="0"/>
                    </a:p>
                  </a:txBody>
                  <a:tcPr/>
                </a:tc>
                <a:tc>
                  <a:txBody>
                    <a:bodyPr/>
                    <a:lstStyle/>
                    <a:p>
                      <a:r>
                        <a:rPr lang="en-US" dirty="0" smtClean="0"/>
                        <a:t>Hyacinth bean</a:t>
                      </a:r>
                      <a:endParaRPr lang="en-US" dirty="0"/>
                    </a:p>
                  </a:txBody>
                  <a:tcPr/>
                </a:tc>
                <a:tc>
                  <a:txBody>
                    <a:bodyPr/>
                    <a:lstStyle/>
                    <a:p>
                      <a:r>
                        <a:rPr lang="en-US" dirty="0" smtClean="0"/>
                        <a:t>flax</a:t>
                      </a:r>
                      <a:endParaRPr lang="en-US" dirty="0"/>
                    </a:p>
                  </a:txBody>
                  <a:tcPr/>
                </a:tc>
                <a:tc>
                  <a:txBody>
                    <a:bodyPr/>
                    <a:lstStyle/>
                    <a:p>
                      <a:r>
                        <a:rPr lang="en-US" dirty="0" smtClean="0"/>
                        <a:t>onion</a:t>
                      </a:r>
                      <a:endParaRPr lang="en-US" dirty="0"/>
                    </a:p>
                  </a:txBody>
                  <a:tcPr/>
                </a:tc>
                <a:tc>
                  <a:txBody>
                    <a:bodyPr/>
                    <a:lstStyle/>
                    <a:p>
                      <a:r>
                        <a:rPr lang="en-US" dirty="0" smtClean="0"/>
                        <a:t>cucumber</a:t>
                      </a:r>
                      <a:endParaRPr lang="en-US" dirty="0"/>
                    </a:p>
                  </a:txBody>
                  <a:tcPr/>
                </a:tc>
              </a:tr>
              <a:tr h="394544">
                <a:tc>
                  <a:txBody>
                    <a:bodyPr/>
                    <a:lstStyle/>
                    <a:p>
                      <a:r>
                        <a:rPr lang="en-US" dirty="0" smtClean="0"/>
                        <a:t>Ethiopia</a:t>
                      </a:r>
                      <a:endParaRPr lang="en-US" dirty="0"/>
                    </a:p>
                  </a:txBody>
                  <a:tcPr/>
                </a:tc>
                <a:tc>
                  <a:txBody>
                    <a:bodyPr/>
                    <a:lstStyle/>
                    <a:p>
                      <a:r>
                        <a:rPr lang="en-US" dirty="0" smtClean="0"/>
                        <a:t>millet</a:t>
                      </a:r>
                      <a:endParaRPr lang="en-US" dirty="0"/>
                    </a:p>
                  </a:txBody>
                  <a:tcPr/>
                </a:tc>
                <a:tc>
                  <a:txBody>
                    <a:bodyPr/>
                    <a:lstStyle/>
                    <a:p>
                      <a:r>
                        <a:rPr lang="en-US" dirty="0" smtClean="0"/>
                        <a:t>coffee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94544">
                <a:tc>
                  <a:txBody>
                    <a:bodyPr/>
                    <a:lstStyle/>
                    <a:p>
                      <a:r>
                        <a:rPr lang="en-US" dirty="0" smtClean="0"/>
                        <a:t>U.S</a:t>
                      </a:r>
                      <a:endParaRPr lang="en-US" dirty="0"/>
                    </a:p>
                  </a:txBody>
                  <a:tcPr/>
                </a:tc>
                <a:tc>
                  <a:txBody>
                    <a:bodyPr/>
                    <a:lstStyle/>
                    <a:p>
                      <a:r>
                        <a:rPr lang="en-US" dirty="0" smtClean="0"/>
                        <a:t>barley</a:t>
                      </a:r>
                      <a:endParaRPr lang="en-US" dirty="0"/>
                    </a:p>
                  </a:txBody>
                  <a:tcPr/>
                </a:tc>
                <a:tc>
                  <a:txBody>
                    <a:bodyPr/>
                    <a:lstStyle/>
                    <a:p>
                      <a:r>
                        <a:rPr lang="en-US" dirty="0" smtClean="0"/>
                        <a:t>sunflower</a:t>
                      </a:r>
                      <a:endParaRPr lang="en-US" dirty="0"/>
                    </a:p>
                  </a:txBody>
                  <a:tcPr/>
                </a:tc>
                <a:tc>
                  <a:txBody>
                    <a:bodyPr/>
                    <a:lstStyle/>
                    <a:p>
                      <a:endParaRPr lang="en-US" dirty="0"/>
                    </a:p>
                  </a:txBody>
                  <a:tcPr/>
                </a:tc>
                <a:tc>
                  <a:txBody>
                    <a:bodyPr/>
                    <a:lstStyle/>
                    <a:p>
                      <a:r>
                        <a:rPr lang="en-US" dirty="0" smtClean="0"/>
                        <a:t>artichoke</a:t>
                      </a:r>
                      <a:endParaRPr lang="en-US" dirty="0"/>
                    </a:p>
                  </a:txBody>
                  <a:tcPr/>
                </a:tc>
                <a:tc>
                  <a:txBody>
                    <a:bodyPr/>
                    <a:lstStyle/>
                    <a:p>
                      <a:r>
                        <a:rPr lang="en-US" dirty="0" smtClean="0"/>
                        <a:t>Squash, berries</a:t>
                      </a:r>
                      <a:endParaRPr lang="en-US" dirty="0"/>
                    </a:p>
                  </a:txBody>
                  <a:tcPr/>
                </a:tc>
              </a:tr>
              <a:tr h="394544">
                <a:tc>
                  <a:txBody>
                    <a:bodyPr/>
                    <a:lstStyle/>
                    <a:p>
                      <a:r>
                        <a:rPr lang="en-US" dirty="0" smtClean="0"/>
                        <a:t>New Guinea</a:t>
                      </a:r>
                      <a:endParaRPr lang="en-US" dirty="0"/>
                    </a:p>
                  </a:txBody>
                  <a:tcPr/>
                </a:tc>
                <a:tc>
                  <a:txBody>
                    <a:bodyPr/>
                    <a:lstStyle/>
                    <a:p>
                      <a:r>
                        <a:rPr lang="en-US" dirty="0" smtClean="0"/>
                        <a:t>Sugar cane</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yams</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63169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554</Words>
  <Application>Microsoft Office PowerPoint</Application>
  <PresentationFormat>On-screen Show (4:3)</PresentationFormat>
  <Paragraphs>139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AIM: How did the 1492 encounter with Europeans affect Native Americans?</vt:lpstr>
      <vt:lpstr>PowerPoint Presentation</vt:lpstr>
      <vt:lpstr>PowerPoint Presentation</vt:lpstr>
      <vt:lpstr>Where We Think Things Came From</vt:lpstr>
      <vt:lpstr>PowerPoint Presentation</vt:lpstr>
      <vt:lpstr>PowerPoint Presentation</vt:lpstr>
      <vt:lpstr>PowerPoint Presentation</vt:lpstr>
      <vt:lpstr>PowerPoint Presentation</vt:lpstr>
      <vt:lpstr>Major Crops Around the Ancient World</vt:lpstr>
      <vt:lpstr>Domestication of Animals</vt:lpstr>
      <vt:lpstr>PowerPoint Presentation</vt:lpstr>
      <vt:lpstr>PowerPoint Presentation</vt:lpstr>
      <vt:lpstr>Your task</vt:lpstr>
      <vt:lpstr>Graffiti Activity</vt:lpstr>
      <vt:lpstr>Citations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Columbian Exchange</dc:title>
  <dc:creator>Grace</dc:creator>
  <cp:lastModifiedBy>Grace Struiksma</cp:lastModifiedBy>
  <cp:revision>31</cp:revision>
  <dcterms:created xsi:type="dcterms:W3CDTF">2012-10-10T01:19:56Z</dcterms:created>
  <dcterms:modified xsi:type="dcterms:W3CDTF">2015-11-09T19:01:20Z</dcterms:modified>
</cp:coreProperties>
</file>