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49"/>
  </p:notesMasterIdLst>
  <p:sldIdLst>
    <p:sldId id="256" r:id="rId2"/>
    <p:sldId id="374" r:id="rId3"/>
    <p:sldId id="375" r:id="rId4"/>
    <p:sldId id="376" r:id="rId5"/>
    <p:sldId id="377" r:id="rId6"/>
    <p:sldId id="378" r:id="rId7"/>
    <p:sldId id="379" r:id="rId8"/>
    <p:sldId id="380" r:id="rId9"/>
    <p:sldId id="257" r:id="rId10"/>
    <p:sldId id="259" r:id="rId11"/>
    <p:sldId id="262" r:id="rId12"/>
    <p:sldId id="263" r:id="rId13"/>
    <p:sldId id="264" r:id="rId14"/>
    <p:sldId id="265" r:id="rId15"/>
    <p:sldId id="288" r:id="rId16"/>
    <p:sldId id="283" r:id="rId17"/>
    <p:sldId id="290" r:id="rId18"/>
    <p:sldId id="295" r:id="rId19"/>
    <p:sldId id="269" r:id="rId20"/>
    <p:sldId id="271" r:id="rId21"/>
    <p:sldId id="274" r:id="rId22"/>
    <p:sldId id="296" r:id="rId23"/>
    <p:sldId id="303" r:id="rId24"/>
    <p:sldId id="304" r:id="rId25"/>
    <p:sldId id="305" r:id="rId26"/>
    <p:sldId id="307" r:id="rId27"/>
    <p:sldId id="308" r:id="rId28"/>
    <p:sldId id="312" r:id="rId29"/>
    <p:sldId id="314" r:id="rId30"/>
    <p:sldId id="325" r:id="rId31"/>
    <p:sldId id="327" r:id="rId32"/>
    <p:sldId id="329" r:id="rId33"/>
    <p:sldId id="331" r:id="rId34"/>
    <p:sldId id="334" r:id="rId35"/>
    <p:sldId id="335" r:id="rId36"/>
    <p:sldId id="340" r:id="rId37"/>
    <p:sldId id="342" r:id="rId38"/>
    <p:sldId id="348" r:id="rId39"/>
    <p:sldId id="352" r:id="rId40"/>
    <p:sldId id="354" r:id="rId41"/>
    <p:sldId id="356" r:id="rId42"/>
    <p:sldId id="359" r:id="rId43"/>
    <p:sldId id="360" r:id="rId44"/>
    <p:sldId id="365" r:id="rId45"/>
    <p:sldId id="368" r:id="rId46"/>
    <p:sldId id="372" r:id="rId47"/>
    <p:sldId id="373" r:id="rId4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43"/>
    <p:restoredTop sz="91068"/>
  </p:normalViewPr>
  <p:slideViewPr>
    <p:cSldViewPr>
      <p:cViewPr varScale="1">
        <p:scale>
          <a:sx n="35" d="100"/>
          <a:sy n="35" d="100"/>
        </p:scale>
        <p:origin x="184" y="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D59733D-8EA2-4573-819E-FA96A4FBB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6E5376-1235-48C7-AEDD-CF36F1E5984A}" type="slidenum">
              <a:rPr lang="en-US"/>
              <a:pPr/>
              <a:t>1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34043F-82C9-4FE9-80C4-BA14F0B20073}" type="slidenum">
              <a:rPr lang="en-US"/>
              <a:pPr/>
              <a:t>17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80D461-388F-43D6-9AE0-F49B7997F862}" type="slidenum">
              <a:rPr lang="en-US"/>
              <a:pPr/>
              <a:t>18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EF6A6D-46EA-425D-AE6C-73614CA56F24}" type="slidenum">
              <a:rPr lang="en-US"/>
              <a:pPr/>
              <a:t>19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647064-BEDE-4F47-B0B4-0BA6AC22F743}" type="slidenum">
              <a:rPr lang="en-US"/>
              <a:pPr/>
              <a:t>20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CCED7C-0FAA-430C-8C07-8DAA6371E8AF}" type="slidenum">
              <a:rPr lang="en-US"/>
              <a:pPr/>
              <a:t>21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65C151-9AE0-46CA-9560-8375C6E812A9}" type="slidenum">
              <a:rPr lang="en-US"/>
              <a:pPr/>
              <a:t>22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56A9AA-4FB3-4180-B149-BBCB64FE1BB0}" type="slidenum">
              <a:rPr lang="en-US"/>
              <a:pPr/>
              <a:t>23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208A49-55D4-4DBB-8575-EEED23A851D6}" type="slidenum">
              <a:rPr lang="en-US"/>
              <a:pPr/>
              <a:t>24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7FA5B6-8BF8-4C49-9474-2E2B0C60A4FF}" type="slidenum">
              <a:rPr lang="en-US"/>
              <a:pPr/>
              <a:t>25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BD7C68-70FF-4370-B2F7-F3C2464655F0}" type="slidenum">
              <a:rPr lang="en-US"/>
              <a:pPr/>
              <a:t>26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ADFDEC-FBEE-4AE7-A686-983F43033E84}" type="slidenum">
              <a:rPr lang="en-US"/>
              <a:pPr/>
              <a:t>9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C6CF7-147D-46F7-B6A6-76A0FD6BD151}" type="slidenum">
              <a:rPr lang="en-US"/>
              <a:pPr/>
              <a:t>27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4E513-2C1B-4597-B74A-E1E6EEFCB8DE}" type="slidenum">
              <a:rPr lang="en-US"/>
              <a:pPr/>
              <a:t>28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F2B9F7-07E3-4657-AD4F-0C17B45D13A9}" type="slidenum">
              <a:rPr lang="en-US"/>
              <a:pPr/>
              <a:t>29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7A35FC-6C90-4495-9DD5-9DE971D3B5F6}" type="slidenum">
              <a:rPr lang="en-US"/>
              <a:pPr/>
              <a:t>30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868AF2-1434-48AD-84EB-AAE01E565477}" type="slidenum">
              <a:rPr lang="en-US"/>
              <a:pPr/>
              <a:t>31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474A33-0E8D-4F67-9FA2-6BF71BCB7C4F}" type="slidenum">
              <a:rPr lang="en-US"/>
              <a:pPr/>
              <a:t>32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A939EE-5720-4321-84BC-F9263CEA2ABB}" type="slidenum">
              <a:rPr lang="en-US"/>
              <a:pPr/>
              <a:t>33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682199-9765-488B-A948-F54E938E7747}" type="slidenum">
              <a:rPr lang="en-US"/>
              <a:pPr/>
              <a:t>34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007C3E-9D62-418B-884F-F96EB991AD7B}" type="slidenum">
              <a:rPr lang="en-US"/>
              <a:pPr/>
              <a:t>35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1E83B0-D7F1-4C9A-B1CC-C03A6CC481BE}" type="slidenum">
              <a:rPr lang="en-US"/>
              <a:pPr/>
              <a:t>36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7DD7DC-6F69-440B-9726-6D203661F782}" type="slidenum">
              <a:rPr lang="en-US"/>
              <a:pPr/>
              <a:t>10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317EB-55A7-4A62-AA7F-AD980A6432E8}" type="slidenum">
              <a:rPr lang="en-US"/>
              <a:pPr/>
              <a:t>37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48901F-4070-40FA-8D3C-F2B51DEC98FE}" type="slidenum">
              <a:rPr lang="en-US"/>
              <a:pPr/>
              <a:t>38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A62048-0C97-4A09-9CA9-EDDF0F974338}" type="slidenum">
              <a:rPr lang="en-US"/>
              <a:pPr/>
              <a:t>39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6FFF79-B568-4C51-A39F-73D01CF351C4}" type="slidenum">
              <a:rPr lang="en-US"/>
              <a:pPr/>
              <a:t>40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BEF8D7-79FA-4241-BE02-46758E376ADC}" type="slidenum">
              <a:rPr lang="en-US"/>
              <a:pPr/>
              <a:t>41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779B87-B6DE-4401-863A-B6C9C7BADDBA}" type="slidenum">
              <a:rPr lang="en-US"/>
              <a:pPr/>
              <a:t>42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981502-341D-4C44-8FFE-91EB0C3CB090}" type="slidenum">
              <a:rPr lang="en-US"/>
              <a:pPr/>
              <a:t>43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C4278D-21F1-4A46-8C10-557FB3F1A949}" type="slidenum">
              <a:rPr lang="en-US"/>
              <a:pPr/>
              <a:t>44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E3FB6-8A07-413A-95D3-41A39CADAE89}" type="slidenum">
              <a:rPr lang="en-US"/>
              <a:pPr/>
              <a:t>45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175E5C-CFD2-42D9-A779-F9E712C64923}" type="slidenum">
              <a:rPr lang="en-US"/>
              <a:pPr/>
              <a:t>46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7560A3-1221-4521-A5BD-54769A168C79}" type="slidenum">
              <a:rPr lang="en-US"/>
              <a:pPr/>
              <a:t>11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5FD21D-D692-49E0-ACA2-CD8A2BFDEAEC}" type="slidenum">
              <a:rPr lang="en-US"/>
              <a:pPr/>
              <a:t>47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070E1B-B548-4F6E-AA2E-5C180DF4B966}" type="slidenum">
              <a:rPr lang="en-US"/>
              <a:pPr/>
              <a:t>12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066E1B-B42B-4900-9B29-5B3D2065265A}" type="slidenum">
              <a:rPr lang="en-US"/>
              <a:pPr/>
              <a:t>13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35381B-B8B4-418F-8920-55089119A1AB}" type="slidenum">
              <a:rPr lang="en-US"/>
              <a:pPr/>
              <a:t>14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1719E5-CE74-4B9B-82D6-4E0389107AC6}" type="slidenum">
              <a:rPr lang="en-US"/>
              <a:pPr/>
              <a:t>15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54960-D4AA-4908-BBAD-2B6EA4241F64}" type="slidenum">
              <a:rPr lang="en-US"/>
              <a:pPr/>
              <a:t>16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" name="Freeform 5"/>
              <p:cNvSpPr>
                <a:spLocks/>
              </p:cNvSpPr>
              <p:nvPr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4" name="Freeform 6"/>
              <p:cNvSpPr>
                <a:spLocks/>
              </p:cNvSpPr>
              <p:nvPr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5" name="Freeform 7"/>
              <p:cNvSpPr>
                <a:spLocks/>
              </p:cNvSpPr>
              <p:nvPr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6" name="Freeform 8"/>
              <p:cNvSpPr>
                <a:spLocks/>
              </p:cNvSpPr>
              <p:nvPr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7" name="Freeform 9"/>
              <p:cNvSpPr>
                <a:spLocks/>
              </p:cNvSpPr>
              <p:nvPr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8" name="Freeform 10"/>
              <p:cNvSpPr>
                <a:spLocks/>
              </p:cNvSpPr>
              <p:nvPr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9" name="Freeform 11"/>
              <p:cNvSpPr>
                <a:spLocks/>
              </p:cNvSpPr>
              <p:nvPr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0" name="Freeform 12"/>
              <p:cNvSpPr>
                <a:spLocks/>
              </p:cNvSpPr>
              <p:nvPr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1" name="Freeform 13"/>
              <p:cNvSpPr>
                <a:spLocks/>
              </p:cNvSpPr>
              <p:nvPr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2" name="Freeform 14"/>
              <p:cNvSpPr>
                <a:spLocks/>
              </p:cNvSpPr>
              <p:nvPr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3" name="Freeform 15"/>
              <p:cNvSpPr>
                <a:spLocks/>
              </p:cNvSpPr>
              <p:nvPr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4" name="Freeform 16"/>
              <p:cNvSpPr>
                <a:spLocks/>
              </p:cNvSpPr>
              <p:nvPr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" name="Freeform 81"/>
              <p:cNvSpPr>
                <a:spLocks/>
              </p:cNvSpPr>
              <p:nvPr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7" name="Freeform 138"/>
              <p:cNvSpPr>
                <a:spLocks/>
              </p:cNvSpPr>
              <p:nvPr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8" name="Freeform 139"/>
              <p:cNvSpPr>
                <a:spLocks/>
              </p:cNvSpPr>
              <p:nvPr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9" name="Freeform 140"/>
              <p:cNvSpPr>
                <a:spLocks/>
              </p:cNvSpPr>
              <p:nvPr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0" name="Freeform 141"/>
              <p:cNvSpPr>
                <a:spLocks/>
              </p:cNvSpPr>
              <p:nvPr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1" name="Freeform 142"/>
              <p:cNvSpPr>
                <a:spLocks/>
              </p:cNvSpPr>
              <p:nvPr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2" name="Freeform 143"/>
              <p:cNvSpPr>
                <a:spLocks/>
              </p:cNvSpPr>
              <p:nvPr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3" name="Freeform 144"/>
              <p:cNvSpPr>
                <a:spLocks/>
              </p:cNvSpPr>
              <p:nvPr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4" name="Freeform 145"/>
              <p:cNvSpPr>
                <a:spLocks/>
              </p:cNvSpPr>
              <p:nvPr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5" name="Freeform 146"/>
              <p:cNvSpPr>
                <a:spLocks/>
              </p:cNvSpPr>
              <p:nvPr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8" name="Freeform 149"/>
              <p:cNvSpPr>
                <a:spLocks/>
              </p:cNvSpPr>
              <p:nvPr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9" name="Freeform 150"/>
              <p:cNvSpPr>
                <a:spLocks/>
              </p:cNvSpPr>
              <p:nvPr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0" name="Freeform 151"/>
              <p:cNvSpPr>
                <a:spLocks/>
              </p:cNvSpPr>
              <p:nvPr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pic>
        <p:nvPicPr>
          <p:cNvPr id="155" name="Picture 308" descr="escope Curriculum Collaborativ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638800"/>
            <a:ext cx="8382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" name="Rectangle 155"/>
          <p:cNvSpPr>
            <a:spLocks noGrp="1" noChangeArrowheads="1"/>
          </p:cNvSpPr>
          <p:nvPr userDrawn="1"/>
        </p:nvSpPr>
        <p:spPr bwMode="auto">
          <a:xfrm>
            <a:off x="3048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©CSCOPE 2007</a:t>
            </a:r>
          </a:p>
        </p:txBody>
      </p:sp>
      <p:sp>
        <p:nvSpPr>
          <p:cNvPr id="4249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250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 3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7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5076B73-4E7A-4869-8255-A762182F0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65566-B552-4962-A42B-E60617304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D7A06-2C44-4814-88BA-C0C2FE48C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7" descr="escope Curriculum Collaborativ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638800"/>
            <a:ext cx="8382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Grp="1" noChangeArrowheads="1"/>
          </p:cNvSpPr>
          <p:nvPr userDrawn="1"/>
        </p:nvSpPr>
        <p:spPr bwMode="auto">
          <a:xfrm>
            <a:off x="3048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©CSCOPE 2007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2F35A6-A328-4ADD-A3C3-76CCB035C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7" descr="escope Curriculum Collaborativ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638800"/>
            <a:ext cx="8382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Grp="1" noChangeArrowheads="1"/>
          </p:cNvSpPr>
          <p:nvPr userDrawn="1"/>
        </p:nvSpPr>
        <p:spPr bwMode="auto">
          <a:xfrm>
            <a:off x="3048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©CSCOPE 2007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60BAA8-52B9-4F11-9632-069BD2055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A7AB5-00A0-43B1-B97F-6DD65B40F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F5BA8-029F-4691-A0AE-D74784D76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91660-5E25-4628-9F2A-5CA9BF24D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7" descr="escope Curriculum Collaborativ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638800"/>
            <a:ext cx="8382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Grp="1" noChangeArrowheads="1"/>
          </p:cNvSpPr>
          <p:nvPr userDrawn="1"/>
        </p:nvSpPr>
        <p:spPr bwMode="auto">
          <a:xfrm>
            <a:off x="3048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©CSCOPE 2007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E9786F-C203-4FC3-838F-6E13D821B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F5DC2-A9C6-40C3-A948-D8E7069E0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1AB23-CAA7-4752-BD8D-9DD91EC32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3E6C2-4F2B-451F-A645-829421A9E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3076" name="Freeform 4"/>
              <p:cNvSpPr>
                <a:spLocks/>
              </p:cNvSpPr>
              <p:nvPr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77" name="Freeform 5"/>
              <p:cNvSpPr>
                <a:spLocks/>
              </p:cNvSpPr>
              <p:nvPr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78" name="Freeform 6"/>
              <p:cNvSpPr>
                <a:spLocks/>
              </p:cNvSpPr>
              <p:nvPr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79" name="Freeform 7"/>
              <p:cNvSpPr>
                <a:spLocks/>
              </p:cNvSpPr>
              <p:nvPr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0" name="Freeform 8"/>
              <p:cNvSpPr>
                <a:spLocks/>
              </p:cNvSpPr>
              <p:nvPr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1" name="Freeform 9"/>
              <p:cNvSpPr>
                <a:spLocks/>
              </p:cNvSpPr>
              <p:nvPr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2" name="Freeform 10"/>
              <p:cNvSpPr>
                <a:spLocks/>
              </p:cNvSpPr>
              <p:nvPr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3" name="Freeform 11"/>
              <p:cNvSpPr>
                <a:spLocks/>
              </p:cNvSpPr>
              <p:nvPr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4" name="Freeform 12"/>
              <p:cNvSpPr>
                <a:spLocks/>
              </p:cNvSpPr>
              <p:nvPr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5" name="Freeform 13"/>
              <p:cNvSpPr>
                <a:spLocks/>
              </p:cNvSpPr>
              <p:nvPr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6" name="Freeform 14"/>
              <p:cNvSpPr>
                <a:spLocks/>
              </p:cNvSpPr>
              <p:nvPr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7" name="Freeform 15"/>
              <p:cNvSpPr>
                <a:spLocks/>
              </p:cNvSpPr>
              <p:nvPr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88" name="Freeform 16"/>
              <p:cNvSpPr>
                <a:spLocks/>
              </p:cNvSpPr>
              <p:nvPr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3090" name="Rectangle 18"/>
              <p:cNvSpPr>
                <a:spLocks noChangeArrowheads="1"/>
              </p:cNvSpPr>
              <p:nvPr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1" name="Rectangle 19"/>
              <p:cNvSpPr>
                <a:spLocks noChangeArrowheads="1"/>
              </p:cNvSpPr>
              <p:nvPr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2" name="Rectangle 20"/>
              <p:cNvSpPr>
                <a:spLocks noChangeArrowheads="1"/>
              </p:cNvSpPr>
              <p:nvPr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3" name="Rectangle 21"/>
              <p:cNvSpPr>
                <a:spLocks noChangeArrowheads="1"/>
              </p:cNvSpPr>
              <p:nvPr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4" name="Rectangle 22"/>
              <p:cNvSpPr>
                <a:spLocks noChangeArrowheads="1"/>
              </p:cNvSpPr>
              <p:nvPr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5" name="Rectangle 23"/>
              <p:cNvSpPr>
                <a:spLocks noChangeArrowheads="1"/>
              </p:cNvSpPr>
              <p:nvPr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6" name="Rectangle 24"/>
              <p:cNvSpPr>
                <a:spLocks noChangeArrowheads="1"/>
              </p:cNvSpPr>
              <p:nvPr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7" name="Rectangle 25"/>
              <p:cNvSpPr>
                <a:spLocks noChangeArrowheads="1"/>
              </p:cNvSpPr>
              <p:nvPr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8" name="Rectangle 26"/>
              <p:cNvSpPr>
                <a:spLocks noChangeArrowheads="1"/>
              </p:cNvSpPr>
              <p:nvPr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99" name="Rectangle 27"/>
              <p:cNvSpPr>
                <a:spLocks noChangeArrowheads="1"/>
              </p:cNvSpPr>
              <p:nvPr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00" name="Rectangle 28"/>
              <p:cNvSpPr>
                <a:spLocks noChangeArrowheads="1"/>
              </p:cNvSpPr>
              <p:nvPr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01" name="Rectangle 29"/>
              <p:cNvSpPr>
                <a:spLocks noChangeArrowheads="1"/>
              </p:cNvSpPr>
              <p:nvPr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02" name="Rectangle 30"/>
              <p:cNvSpPr>
                <a:spLocks noChangeArrowheads="1"/>
              </p:cNvSpPr>
              <p:nvPr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03" name="Rectangle 31"/>
              <p:cNvSpPr>
                <a:spLocks noChangeArrowheads="1"/>
              </p:cNvSpPr>
              <p:nvPr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04" name="Rectangle 32"/>
              <p:cNvSpPr>
                <a:spLocks noChangeArrowheads="1"/>
              </p:cNvSpPr>
              <p:nvPr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05" name="Rectangle 33"/>
              <p:cNvSpPr>
                <a:spLocks noChangeArrowheads="1"/>
              </p:cNvSpPr>
              <p:nvPr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06" name="Rectangle 34"/>
              <p:cNvSpPr>
                <a:spLocks noChangeArrowheads="1"/>
              </p:cNvSpPr>
              <p:nvPr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07" name="Rectangle 35"/>
              <p:cNvSpPr>
                <a:spLocks noChangeArrowheads="1"/>
              </p:cNvSpPr>
              <p:nvPr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08" name="Rectangle 36"/>
              <p:cNvSpPr>
                <a:spLocks noChangeArrowheads="1"/>
              </p:cNvSpPr>
              <p:nvPr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09" name="Rectangle 37"/>
              <p:cNvSpPr>
                <a:spLocks noChangeArrowheads="1"/>
              </p:cNvSpPr>
              <p:nvPr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0" name="Rectangle 38"/>
              <p:cNvSpPr>
                <a:spLocks noChangeArrowheads="1"/>
              </p:cNvSpPr>
              <p:nvPr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1" name="Rectangle 39"/>
              <p:cNvSpPr>
                <a:spLocks noChangeArrowheads="1"/>
              </p:cNvSpPr>
              <p:nvPr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2" name="Rectangle 40"/>
              <p:cNvSpPr>
                <a:spLocks noChangeArrowheads="1"/>
              </p:cNvSpPr>
              <p:nvPr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3" name="Rectangle 41"/>
              <p:cNvSpPr>
                <a:spLocks noChangeArrowheads="1"/>
              </p:cNvSpPr>
              <p:nvPr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4" name="Rectangle 42"/>
              <p:cNvSpPr>
                <a:spLocks noChangeArrowheads="1"/>
              </p:cNvSpPr>
              <p:nvPr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5" name="Rectangle 43"/>
              <p:cNvSpPr>
                <a:spLocks noChangeArrowheads="1"/>
              </p:cNvSpPr>
              <p:nvPr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6" name="Rectangle 44"/>
              <p:cNvSpPr>
                <a:spLocks noChangeArrowheads="1"/>
              </p:cNvSpPr>
              <p:nvPr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7" name="Rectangle 45"/>
              <p:cNvSpPr>
                <a:spLocks noChangeArrowheads="1"/>
              </p:cNvSpPr>
              <p:nvPr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8" name="Rectangle 46"/>
              <p:cNvSpPr>
                <a:spLocks noChangeArrowheads="1"/>
              </p:cNvSpPr>
              <p:nvPr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19" name="Rectangle 47"/>
              <p:cNvSpPr>
                <a:spLocks noChangeArrowheads="1"/>
              </p:cNvSpPr>
              <p:nvPr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20" name="Rectangle 48"/>
              <p:cNvSpPr>
                <a:spLocks noChangeArrowheads="1"/>
              </p:cNvSpPr>
              <p:nvPr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21" name="Rectangle 49"/>
              <p:cNvSpPr>
                <a:spLocks noChangeArrowheads="1"/>
              </p:cNvSpPr>
              <p:nvPr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22" name="Rectangle 50"/>
              <p:cNvSpPr>
                <a:spLocks noChangeArrowheads="1"/>
              </p:cNvSpPr>
              <p:nvPr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23" name="Rectangle 51"/>
              <p:cNvSpPr>
                <a:spLocks noChangeArrowheads="1"/>
              </p:cNvSpPr>
              <p:nvPr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24" name="Rectangle 52"/>
              <p:cNvSpPr>
                <a:spLocks noChangeArrowheads="1"/>
              </p:cNvSpPr>
              <p:nvPr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25" name="Rectangle 53"/>
              <p:cNvSpPr>
                <a:spLocks noChangeArrowheads="1"/>
              </p:cNvSpPr>
              <p:nvPr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26" name="Rectangle 54"/>
              <p:cNvSpPr>
                <a:spLocks noChangeArrowheads="1"/>
              </p:cNvSpPr>
              <p:nvPr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27" name="Rectangle 55"/>
              <p:cNvSpPr>
                <a:spLocks noChangeArrowheads="1"/>
              </p:cNvSpPr>
              <p:nvPr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28" name="Rectangle 56"/>
              <p:cNvSpPr>
                <a:spLocks noChangeArrowheads="1"/>
              </p:cNvSpPr>
              <p:nvPr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29" name="Rectangle 57"/>
              <p:cNvSpPr>
                <a:spLocks noChangeArrowheads="1"/>
              </p:cNvSpPr>
              <p:nvPr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30" name="Rectangle 58"/>
              <p:cNvSpPr>
                <a:spLocks noChangeArrowheads="1"/>
              </p:cNvSpPr>
              <p:nvPr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31" name="Rectangle 59"/>
              <p:cNvSpPr>
                <a:spLocks noChangeArrowheads="1"/>
              </p:cNvSpPr>
              <p:nvPr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32" name="Rectangle 60"/>
              <p:cNvSpPr>
                <a:spLocks noChangeArrowheads="1"/>
              </p:cNvSpPr>
              <p:nvPr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33" name="Rectangle 61"/>
              <p:cNvSpPr>
                <a:spLocks noChangeArrowheads="1"/>
              </p:cNvSpPr>
              <p:nvPr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34" name="Rectangle 62"/>
              <p:cNvSpPr>
                <a:spLocks noChangeArrowheads="1"/>
              </p:cNvSpPr>
              <p:nvPr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35" name="Rectangle 63"/>
              <p:cNvSpPr>
                <a:spLocks noChangeArrowheads="1"/>
              </p:cNvSpPr>
              <p:nvPr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36" name="Rectangle 64"/>
              <p:cNvSpPr>
                <a:spLocks noChangeArrowheads="1"/>
              </p:cNvSpPr>
              <p:nvPr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37" name="Rectangle 65"/>
              <p:cNvSpPr>
                <a:spLocks noChangeArrowheads="1"/>
              </p:cNvSpPr>
              <p:nvPr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38" name="Rectangle 66"/>
              <p:cNvSpPr>
                <a:spLocks noChangeArrowheads="1"/>
              </p:cNvSpPr>
              <p:nvPr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39" name="Rectangle 67"/>
              <p:cNvSpPr>
                <a:spLocks noChangeArrowheads="1"/>
              </p:cNvSpPr>
              <p:nvPr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40" name="Rectangle 68"/>
              <p:cNvSpPr>
                <a:spLocks noChangeArrowheads="1"/>
              </p:cNvSpPr>
              <p:nvPr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41" name="Rectangle 69"/>
              <p:cNvSpPr>
                <a:spLocks noChangeArrowheads="1"/>
              </p:cNvSpPr>
              <p:nvPr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42" name="Rectangle 70"/>
              <p:cNvSpPr>
                <a:spLocks noChangeArrowheads="1"/>
              </p:cNvSpPr>
              <p:nvPr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43" name="Rectangle 71"/>
              <p:cNvSpPr>
                <a:spLocks noChangeArrowheads="1"/>
              </p:cNvSpPr>
              <p:nvPr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44" name="Rectangle 72"/>
              <p:cNvSpPr>
                <a:spLocks noChangeArrowheads="1"/>
              </p:cNvSpPr>
              <p:nvPr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45" name="Rectangle 73"/>
              <p:cNvSpPr>
                <a:spLocks noChangeArrowheads="1"/>
              </p:cNvSpPr>
              <p:nvPr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46" name="Rectangle 74"/>
              <p:cNvSpPr>
                <a:spLocks noChangeArrowheads="1"/>
              </p:cNvSpPr>
              <p:nvPr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47" name="Rectangle 75"/>
              <p:cNvSpPr>
                <a:spLocks noChangeArrowheads="1"/>
              </p:cNvSpPr>
              <p:nvPr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48" name="Rectangle 76"/>
              <p:cNvSpPr>
                <a:spLocks noChangeArrowheads="1"/>
              </p:cNvSpPr>
              <p:nvPr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49" name="Rectangle 77"/>
              <p:cNvSpPr>
                <a:spLocks noChangeArrowheads="1"/>
              </p:cNvSpPr>
              <p:nvPr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50" name="Rectangle 78"/>
              <p:cNvSpPr>
                <a:spLocks noChangeArrowheads="1"/>
              </p:cNvSpPr>
              <p:nvPr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51" name="Rectangle 79"/>
              <p:cNvSpPr>
                <a:spLocks noChangeArrowheads="1"/>
              </p:cNvSpPr>
              <p:nvPr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52" name="Rectangle 80"/>
              <p:cNvSpPr>
                <a:spLocks noChangeArrowheads="1"/>
              </p:cNvSpPr>
              <p:nvPr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53" name="Freeform 81"/>
              <p:cNvSpPr>
                <a:spLocks/>
              </p:cNvSpPr>
              <p:nvPr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54" name="Rectangle 82"/>
              <p:cNvSpPr>
                <a:spLocks noChangeArrowheads="1"/>
              </p:cNvSpPr>
              <p:nvPr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55" name="Rectangle 83"/>
              <p:cNvSpPr>
                <a:spLocks noChangeArrowheads="1"/>
              </p:cNvSpPr>
              <p:nvPr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56" name="Rectangle 84"/>
              <p:cNvSpPr>
                <a:spLocks noChangeArrowheads="1"/>
              </p:cNvSpPr>
              <p:nvPr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57" name="Rectangle 85"/>
              <p:cNvSpPr>
                <a:spLocks noChangeArrowheads="1"/>
              </p:cNvSpPr>
              <p:nvPr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58" name="Rectangle 86"/>
              <p:cNvSpPr>
                <a:spLocks noChangeArrowheads="1"/>
              </p:cNvSpPr>
              <p:nvPr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59" name="Rectangle 87"/>
              <p:cNvSpPr>
                <a:spLocks noChangeArrowheads="1"/>
              </p:cNvSpPr>
              <p:nvPr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60" name="Rectangle 88"/>
              <p:cNvSpPr>
                <a:spLocks noChangeArrowheads="1"/>
              </p:cNvSpPr>
              <p:nvPr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61" name="Rectangle 89"/>
              <p:cNvSpPr>
                <a:spLocks noChangeArrowheads="1"/>
              </p:cNvSpPr>
              <p:nvPr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62" name="Rectangle 90"/>
              <p:cNvSpPr>
                <a:spLocks noChangeArrowheads="1"/>
              </p:cNvSpPr>
              <p:nvPr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63" name="Rectangle 91"/>
              <p:cNvSpPr>
                <a:spLocks noChangeArrowheads="1"/>
              </p:cNvSpPr>
              <p:nvPr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64" name="Rectangle 92"/>
              <p:cNvSpPr>
                <a:spLocks noChangeArrowheads="1"/>
              </p:cNvSpPr>
              <p:nvPr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65" name="Rectangle 93"/>
              <p:cNvSpPr>
                <a:spLocks noChangeArrowheads="1"/>
              </p:cNvSpPr>
              <p:nvPr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66" name="Rectangle 94"/>
              <p:cNvSpPr>
                <a:spLocks noChangeArrowheads="1"/>
              </p:cNvSpPr>
              <p:nvPr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67" name="Rectangle 95"/>
              <p:cNvSpPr>
                <a:spLocks noChangeArrowheads="1"/>
              </p:cNvSpPr>
              <p:nvPr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68" name="Rectangle 96"/>
              <p:cNvSpPr>
                <a:spLocks noChangeArrowheads="1"/>
              </p:cNvSpPr>
              <p:nvPr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69" name="Rectangle 97"/>
              <p:cNvSpPr>
                <a:spLocks noChangeArrowheads="1"/>
              </p:cNvSpPr>
              <p:nvPr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0" name="Rectangle 98"/>
              <p:cNvSpPr>
                <a:spLocks noChangeArrowheads="1"/>
              </p:cNvSpPr>
              <p:nvPr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1" name="Rectangle 99"/>
              <p:cNvSpPr>
                <a:spLocks noChangeArrowheads="1"/>
              </p:cNvSpPr>
              <p:nvPr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2" name="Rectangle 100"/>
              <p:cNvSpPr>
                <a:spLocks noChangeArrowheads="1"/>
              </p:cNvSpPr>
              <p:nvPr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3" name="Rectangle 101"/>
              <p:cNvSpPr>
                <a:spLocks noChangeArrowheads="1"/>
              </p:cNvSpPr>
              <p:nvPr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4" name="Rectangle 102"/>
              <p:cNvSpPr>
                <a:spLocks noChangeArrowheads="1"/>
              </p:cNvSpPr>
              <p:nvPr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5" name="Rectangle 103"/>
              <p:cNvSpPr>
                <a:spLocks noChangeArrowheads="1"/>
              </p:cNvSpPr>
              <p:nvPr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6" name="Rectangle 104"/>
              <p:cNvSpPr>
                <a:spLocks noChangeArrowheads="1"/>
              </p:cNvSpPr>
              <p:nvPr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7" name="Rectangle 105"/>
              <p:cNvSpPr>
                <a:spLocks noChangeArrowheads="1"/>
              </p:cNvSpPr>
              <p:nvPr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8" name="Rectangle 106"/>
              <p:cNvSpPr>
                <a:spLocks noChangeArrowheads="1"/>
              </p:cNvSpPr>
              <p:nvPr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9" name="Rectangle 107"/>
              <p:cNvSpPr>
                <a:spLocks noChangeArrowheads="1"/>
              </p:cNvSpPr>
              <p:nvPr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80" name="Rectangle 108"/>
              <p:cNvSpPr>
                <a:spLocks noChangeArrowheads="1"/>
              </p:cNvSpPr>
              <p:nvPr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81" name="Rectangle 109"/>
              <p:cNvSpPr>
                <a:spLocks noChangeArrowheads="1"/>
              </p:cNvSpPr>
              <p:nvPr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82" name="Rectangle 110"/>
              <p:cNvSpPr>
                <a:spLocks noChangeArrowheads="1"/>
              </p:cNvSpPr>
              <p:nvPr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83" name="Rectangle 111"/>
              <p:cNvSpPr>
                <a:spLocks noChangeArrowheads="1"/>
              </p:cNvSpPr>
              <p:nvPr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84" name="Rectangle 112"/>
              <p:cNvSpPr>
                <a:spLocks noChangeArrowheads="1"/>
              </p:cNvSpPr>
              <p:nvPr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85" name="Rectangle 113"/>
              <p:cNvSpPr>
                <a:spLocks noChangeArrowheads="1"/>
              </p:cNvSpPr>
              <p:nvPr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86" name="Rectangle 114"/>
              <p:cNvSpPr>
                <a:spLocks noChangeArrowheads="1"/>
              </p:cNvSpPr>
              <p:nvPr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87" name="Rectangle 115"/>
              <p:cNvSpPr>
                <a:spLocks noChangeArrowheads="1"/>
              </p:cNvSpPr>
              <p:nvPr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88" name="Rectangle 116"/>
              <p:cNvSpPr>
                <a:spLocks noChangeArrowheads="1"/>
              </p:cNvSpPr>
              <p:nvPr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89" name="Rectangle 117"/>
              <p:cNvSpPr>
                <a:spLocks noChangeArrowheads="1"/>
              </p:cNvSpPr>
              <p:nvPr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90" name="Rectangle 118"/>
              <p:cNvSpPr>
                <a:spLocks noChangeArrowheads="1"/>
              </p:cNvSpPr>
              <p:nvPr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91" name="Rectangle 119"/>
              <p:cNvSpPr>
                <a:spLocks noChangeArrowheads="1"/>
              </p:cNvSpPr>
              <p:nvPr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92" name="Rectangle 120"/>
              <p:cNvSpPr>
                <a:spLocks noChangeArrowheads="1"/>
              </p:cNvSpPr>
              <p:nvPr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93" name="Rectangle 121"/>
              <p:cNvSpPr>
                <a:spLocks noChangeArrowheads="1"/>
              </p:cNvSpPr>
              <p:nvPr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94" name="Rectangle 122"/>
              <p:cNvSpPr>
                <a:spLocks noChangeArrowheads="1"/>
              </p:cNvSpPr>
              <p:nvPr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95" name="Rectangle 123"/>
              <p:cNvSpPr>
                <a:spLocks noChangeArrowheads="1"/>
              </p:cNvSpPr>
              <p:nvPr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96" name="Rectangle 124"/>
              <p:cNvSpPr>
                <a:spLocks noChangeArrowheads="1"/>
              </p:cNvSpPr>
              <p:nvPr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97" name="Rectangle 125"/>
              <p:cNvSpPr>
                <a:spLocks noChangeArrowheads="1"/>
              </p:cNvSpPr>
              <p:nvPr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98" name="Rectangle 126"/>
              <p:cNvSpPr>
                <a:spLocks noChangeArrowheads="1"/>
              </p:cNvSpPr>
              <p:nvPr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99" name="Rectangle 127"/>
              <p:cNvSpPr>
                <a:spLocks noChangeArrowheads="1"/>
              </p:cNvSpPr>
              <p:nvPr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00" name="Rectangle 128"/>
              <p:cNvSpPr>
                <a:spLocks noChangeArrowheads="1"/>
              </p:cNvSpPr>
              <p:nvPr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01" name="Rectangle 129"/>
              <p:cNvSpPr>
                <a:spLocks noChangeArrowheads="1"/>
              </p:cNvSpPr>
              <p:nvPr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02" name="Rectangle 130"/>
              <p:cNvSpPr>
                <a:spLocks noChangeArrowheads="1"/>
              </p:cNvSpPr>
              <p:nvPr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03" name="Rectangle 131"/>
              <p:cNvSpPr>
                <a:spLocks noChangeArrowheads="1"/>
              </p:cNvSpPr>
              <p:nvPr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04" name="Rectangle 132"/>
              <p:cNvSpPr>
                <a:spLocks noChangeArrowheads="1"/>
              </p:cNvSpPr>
              <p:nvPr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05" name="Rectangle 133"/>
              <p:cNvSpPr>
                <a:spLocks noChangeArrowheads="1"/>
              </p:cNvSpPr>
              <p:nvPr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06" name="Rectangle 134"/>
              <p:cNvSpPr>
                <a:spLocks noChangeArrowheads="1"/>
              </p:cNvSpPr>
              <p:nvPr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07" name="Rectangle 135"/>
              <p:cNvSpPr>
                <a:spLocks noChangeArrowheads="1"/>
              </p:cNvSpPr>
              <p:nvPr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08" name="Rectangle 136"/>
              <p:cNvSpPr>
                <a:spLocks noChangeArrowheads="1"/>
              </p:cNvSpPr>
              <p:nvPr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09" name="Rectangle 137"/>
              <p:cNvSpPr>
                <a:spLocks noChangeArrowheads="1"/>
              </p:cNvSpPr>
              <p:nvPr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10" name="Freeform 138"/>
              <p:cNvSpPr>
                <a:spLocks/>
              </p:cNvSpPr>
              <p:nvPr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11" name="Freeform 139"/>
              <p:cNvSpPr>
                <a:spLocks/>
              </p:cNvSpPr>
              <p:nvPr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12" name="Freeform 140"/>
              <p:cNvSpPr>
                <a:spLocks/>
              </p:cNvSpPr>
              <p:nvPr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13" name="Freeform 141"/>
              <p:cNvSpPr>
                <a:spLocks/>
              </p:cNvSpPr>
              <p:nvPr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14" name="Freeform 142"/>
              <p:cNvSpPr>
                <a:spLocks/>
              </p:cNvSpPr>
              <p:nvPr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15" name="Freeform 143"/>
              <p:cNvSpPr>
                <a:spLocks/>
              </p:cNvSpPr>
              <p:nvPr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16" name="Freeform 144"/>
              <p:cNvSpPr>
                <a:spLocks/>
              </p:cNvSpPr>
              <p:nvPr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17" name="Freeform 145"/>
              <p:cNvSpPr>
                <a:spLocks/>
              </p:cNvSpPr>
              <p:nvPr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18" name="Freeform 146"/>
              <p:cNvSpPr>
                <a:spLocks/>
              </p:cNvSpPr>
              <p:nvPr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19" name="Rectangle 147"/>
              <p:cNvSpPr>
                <a:spLocks noChangeArrowheads="1"/>
              </p:cNvSpPr>
              <p:nvPr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20" name="Rectangle 148"/>
              <p:cNvSpPr>
                <a:spLocks noChangeArrowheads="1"/>
              </p:cNvSpPr>
              <p:nvPr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21" name="Freeform 149"/>
              <p:cNvSpPr>
                <a:spLocks/>
              </p:cNvSpPr>
              <p:nvPr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22" name="Freeform 150"/>
              <p:cNvSpPr>
                <a:spLocks/>
              </p:cNvSpPr>
              <p:nvPr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23" name="Freeform 151"/>
              <p:cNvSpPr>
                <a:spLocks/>
              </p:cNvSpPr>
              <p:nvPr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24" name="Oval 152"/>
              <p:cNvSpPr>
                <a:spLocks noChangeArrowheads="1"/>
              </p:cNvSpPr>
              <p:nvPr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3225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28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+mn-lt"/>
              </a:defRPr>
            </a:lvl1pPr>
          </a:lstStyle>
          <a:p>
            <a:pPr>
              <a:defRPr/>
            </a:pPr>
            <a:fld id="{607D3B17-6037-4C5B-AD88-9DAFF1EA6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229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66" r:id="rId3"/>
    <p:sldLayoutId id="2147483667" r:id="rId4"/>
    <p:sldLayoutId id="2147483668" r:id="rId5"/>
    <p:sldLayoutId id="2147483676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 3" pitchFamily="18" charset="2"/>
        <a:buChar char="}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 3" pitchFamily="18" charset="2"/>
        <a:buChar char="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 3" pitchFamily="18" charset="2"/>
        <a:buChar char="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 3" pitchFamily="18" charset="2"/>
        <a:buChar char="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 3" pitchFamily="18" charset="2"/>
        <a:buChar char="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 3" pitchFamily="18" charset="2"/>
        <a:buChar char="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 3" pitchFamily="18" charset="2"/>
        <a:buChar char="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lh4.ggpht.com/_vkepzVJFckc/Rq0vqTSxoKI/AAAAAAAAGQw/4vKRJPo4aEY/IMG_1983.JPG&amp;imgrefurl=http://picasaweb.google.com/lh/photo/gTZczsWz8yYYAGg0z_uB-g&amp;usg=__AJwOYiJ149F8yGVq6wSKnMi2PGo=&amp;h=1600&amp;w=1200&amp;sz=66&amp;hl=en&amp;start=4&amp;tbnid=8wLrpZjlfOz9vM:&amp;tbnh=143&amp;tbnw=107&amp;prev=/images?q=port+towns&amp;gbv=2&amp;hl=en" TargetMode="External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stan.maldonadolive.com/__oneclick_uploads/2008/08/washington-dc-day-trip.jpg&amp;imgrefurl=http://stan.maldonadolive.com/&amp;usg=__bFfASa3Cq1siC2p1iXXa0vPn-Cw=&amp;h=332&amp;w=415&amp;sz=42&amp;hl=en&amp;start=5&amp;tbnid=MNXUd6eRnO3e3M:&amp;tbnh=100&amp;tbnw=125&amp;prev=/images?q=Washington+D.C.&amp;gbv=2&amp;hl=en" TargetMode="External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nff.org.au/images/photos/large/commodities-dairy.html_PHOTO.jpg&amp;imgrefurl=http://www.nff.org.au/commodities-dairy.html&amp;h=480&amp;w=360&amp;sz=38&amp;hl=en&amp;start=1&amp;tbnid=eHYub5bNzBYNwM:&amp;tbnh=129&amp;tbnw=97&amp;prev=/images?q=dairy+farming&amp;gbv=2&amp;hl=en" TargetMode="External"/><Relationship Id="rId4" Type="http://schemas.openxmlformats.org/officeDocument/2006/relationships/image" Target="../media/image10.jpeg"/><Relationship Id="rId5" Type="http://schemas.openxmlformats.org/officeDocument/2006/relationships/hyperlink" Target="http://images.google.com/imgres?imgurl=http://www.uku.fi/~dlaakson/Logging.jpg&amp;imgrefurl=http://16nine.blogspot.com/2006_09_01_archive.html&amp;h=499&amp;w=687&amp;sz=172&amp;hl=en&amp;start=3&amp;tbnid=Rquc15-A1miSlM:&amp;tbnh=101&amp;tbnw=139&amp;prev=/images?q=logging&amp;gbv=2&amp;hl=en" TargetMode="External"/><Relationship Id="rId6" Type="http://schemas.openxmlformats.org/officeDocument/2006/relationships/image" Target="../media/image11.jpeg"/><Relationship Id="rId7" Type="http://schemas.openxmlformats.org/officeDocument/2006/relationships/hyperlink" Target="http://images.google.com/imgres?imgurl=http://farm3.static.flickr.com/2410/2226688639_735781dc59.jpg?v=0&amp;imgrefurl=http://flickr.com/photos/13453262@N03/2226688639/&amp;h=500&amp;w=336&amp;sz=97&amp;hl=en&amp;start=2&amp;tbnid=rP3Yyi9zg-_ZuM:&amp;tbnh=130&amp;tbnw=87&amp;prev=/images?q=farming+Vermont&amp;gbv=2&amp;hl=en" TargetMode="External"/><Relationship Id="rId8" Type="http://schemas.openxmlformats.org/officeDocument/2006/relationships/image" Target="../media/image12.jpeg"/><Relationship Id="rId9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cphotography.com/photos/harvard_hall_FULL.jpg" TargetMode="External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-tv.com/images/globalnews/gp_democrat_1006.jpg" TargetMode="External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naturalcollection.com/fckupload/Image/dotguides/organicguide/cotton-plant.jpg&amp;imgrefurl=http://www.naturalcollection.com/organic/why-organic-cotton.aspx&amp;h=304&amp;w=350&amp;sz=11&amp;hl=en&amp;start=2&amp;tbnid=I0NlM8R3T6DMpM:&amp;tbnh=104&amp;tbnw=120&amp;prev=/images?q=cotton&amp;gbv=2&amp;hl=en" TargetMode="External"/><Relationship Id="rId4" Type="http://schemas.openxmlformats.org/officeDocument/2006/relationships/image" Target="../media/image19.jpeg"/><Relationship Id="rId5" Type="http://schemas.openxmlformats.org/officeDocument/2006/relationships/hyperlink" Target="http://images.google.com/imgres?imgurl=http://brown.osu.edu/ariculture-natural-resources/tobaccofield.jpg&amp;imgrefurl=http://brown.osu.edu/ariculture-natural-resources/tobacco-information&amp;h=578&amp;w=791&amp;sz=446&amp;hl=en&amp;start=7&amp;tbnid=UjJaQvs4s7VB_M:&amp;tbnh=104&amp;tbnw=143&amp;prev=/images?q=tobacco&amp;gbv=2&amp;hl=en" TargetMode="External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conservativeoutpost.com/files/u3/Republican_Logo.jpg&amp;imgrefurl=http://darrylwolkpolitics.blogspot.com/2008/06/republicans-gird-for-big-losses-in.html&amp;h=405&amp;w=485&amp;sz=15&amp;hl=en&amp;start=5&amp;tbnid=gssRHPi88UKbKM:&amp;tbnh=108&amp;tbnw=129&amp;prev=/images?q=republicans&amp;gbv=2&amp;hl=en" TargetMode="External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uwec.edu/geography/ivogeler/w188/images/ice-cars.JPG&amp;imgrefurl=http://www.uwec.edu/geography/ivogeler/w188/define.htm&amp;h=432&amp;w=576&amp;sz=193&amp;hl=en&amp;start=2&amp;tbnid=PH0nc59HUhrXUM:&amp;tbnh=101&amp;tbnw=134&amp;prev=/images?q=cultural+landscapes&amp;gbv=2&amp;hl=en" TargetMode="External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bread.com/pics/bread_pic1_big.jpg&amp;imgrefurl=http://centralasia.foreignpolicyblogs.com/2007/11/07/uzbekistan-bread-elections-and-instability/&amp;h=409&amp;w=492&amp;sz=56&amp;hl=en&amp;start=1&amp;tbnid=AWre1Ker4qKbtM:&amp;tbnh=108&amp;tbnw=130&amp;prev=/images?q=bread&amp;gbv=2&amp;hl=en" TargetMode="External"/><Relationship Id="rId4" Type="http://schemas.openxmlformats.org/officeDocument/2006/relationships/image" Target="../media/image26.jpeg"/><Relationship Id="rId5" Type="http://schemas.openxmlformats.org/officeDocument/2006/relationships/hyperlink" Target="http://images.google.com/imgres?imgurl=http://www.maxxtech.com/trucks/silverado_02.jpg&amp;imgrefurl=http://www.maxxtech.com/trucks_silverado.html&amp;h=230&amp;w=400&amp;sz=23&amp;hl=en&amp;start=13&amp;tbnid=sIIND6LNyYXXxM:&amp;tbnh=71&amp;tbnw=124&amp;prev=/images?q=gm+vehicles&amp;gbv=2&amp;hl=en" TargetMode="External"/><Relationship Id="rId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hyperlink" Target="http://images.google.com/imgres?imgurl=http://www.organic-city.com/apple.jpg/apple-full.jpg&amp;imgrefurl=http://www.motherguide.net/&amp;h=348&amp;w=345&amp;sz=11&amp;hl=en&amp;start=4&amp;tbnid=ZNd25DpnMp8byM:&amp;tbnh=120&amp;tbnw=119&amp;prev=/images?q=apple&amp;gbv=2&amp;hl=en" TargetMode="External"/><Relationship Id="rId5" Type="http://schemas.openxmlformats.org/officeDocument/2006/relationships/image" Target="../media/image30.jpeg"/><Relationship Id="rId6" Type="http://schemas.openxmlformats.org/officeDocument/2006/relationships/hyperlink" Target="http://images.google.com/imgres?imgurl=http://www1.istockphoto.com/file_thumbview_approve/3766837/2/istockphoto_3766837_wet_cherry.jpg&amp;imgrefurl=http://jrockgp.blogspot.com/2008_04_01_archive.html&amp;h=380&amp;w=380&amp;sz=25&amp;hl=en&amp;start=3&amp;tbnid=hpb0vkYxYp5XhM:&amp;tbnh=123&amp;tbnw=123&amp;prev=/images?q=cherry&amp;gbv=2&amp;hl=en" TargetMode="External"/><Relationship Id="rId7" Type="http://schemas.openxmlformats.org/officeDocument/2006/relationships/image" Target="../media/image31.jpeg"/><Relationship Id="rId8" Type="http://schemas.openxmlformats.org/officeDocument/2006/relationships/hyperlink" Target="http://images.google.com/imgres?imgurl=http://www.joyrides.com/kennywood/photos/steel_phantom1.jpg&amp;imgrefurl=http://www.joyrides.com/kennywood/steel_phantom1.htm&amp;h=768&amp;w=512&amp;sz=105&amp;hl=en&amp;start=13&amp;tbnid=ySYGKu06U1ZwYM:&amp;tbnh=142&amp;tbnw=95&amp;prev=/images?q=steel&amp;gbv=2&amp;hl=en" TargetMode="External"/><Relationship Id="rId9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illows95988.typepad.com/photos/uncategorized/2007/05/25/cherry.jpg&amp;imgrefurl=http://willows95988.typepad.com/tongue_cheek/2007/05/picking_cherrie.html&amp;usg=__8OaNnAv73lomD1mjFrV0t43llvM=&amp;h=600&amp;w=800&amp;sz=81&amp;hl=en&amp;start=10&amp;tbnid=HsU95h-kWrVnMM:&amp;tbnh=107&amp;tbnw=143&amp;prev=/images?q=cherry+tree&amp;gbv=2&amp;hl=en" TargetMode="External"/><Relationship Id="rId4" Type="http://schemas.openxmlformats.org/officeDocument/2006/relationships/image" Target="../media/image33.jpeg"/><Relationship Id="rId5" Type="http://schemas.openxmlformats.org/officeDocument/2006/relationships/hyperlink" Target="http://images.google.com/imgres?imgurl=http://www.khalilpakistan.com/wheat.bmp&amp;imgrefurl=http://www.khalilpakistan.com/trading.html&amp;usg=__oUmwqYYqp3zCmjjl7ZuM0J4fJt0=&amp;h=500&amp;w=500&amp;sz=733&amp;hl=en&amp;start=3&amp;tbnid=7h5Nxbmd0EDLBM:&amp;tbnh=130&amp;tbnw=130&amp;prev=/images?q=wheat&amp;gbv=2&amp;hl=en" TargetMode="External"/><Relationship Id="rId6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hyperlink" Target="http://sorabji.com/2002/road_trip/nebraska/high_plains/high_plains_intro_02.jpg" TargetMode="External"/><Relationship Id="rId5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commuter.typepad.com/photos/uncategorized/2007/08/03/fan.jpg&amp;imgrefurl=http://www.arlingtonclimateblog.com/climate/remodeling/&amp;h=812&amp;w=739&amp;sz=81&amp;hl=en&amp;start=5&amp;tbnid=K2QzcKM2NUSPZM:&amp;tbnh=144&amp;tbnw=131&amp;prev=/images?q=Humid+Climate&amp;gbv=2&amp;hl=en" TargetMode="External"/><Relationship Id="rId4" Type="http://schemas.openxmlformats.org/officeDocument/2006/relationships/image" Target="../media/image38.jpeg"/><Relationship Id="rId5" Type="http://schemas.openxmlformats.org/officeDocument/2006/relationships/hyperlink" Target="http://images.google.com/imgres?imgurl=http://farm2.static.flickr.com/1276/1256416024_d631c7dfc0.jpg&amp;imgrefurl=http://www.darkroastedblend.com/2007/08/dust-storms.html&amp;h=327&amp;w=500&amp;sz=86&amp;hl=en&amp;start=8&amp;tbnid=HALyRfp8J-ky0M:&amp;tbnh=85&amp;tbnw=130&amp;prev=/images?q=great+plains+drought&amp;gbv=2&amp;hl=en" TargetMode="External"/><Relationship Id="rId6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colby.edu/personal/e/ebeasley/native%20americans.jpg&amp;imgrefurl=http://www.colby.edu/personal/e/ebeasley/&amp;h=440&amp;w=591&amp;sz=57&amp;hl=en&amp;start=1&amp;tbnid=kEWwPrDnfhfviM:&amp;tbnh=101&amp;tbnw=135&amp;prev=/images?q=Native+Americans&amp;gbv=2&amp;hl=en" TargetMode="External"/><Relationship Id="rId4" Type="http://schemas.openxmlformats.org/officeDocument/2006/relationships/image" Target="../media/image40.jpeg"/><Relationship Id="rId5" Type="http://schemas.openxmlformats.org/officeDocument/2006/relationships/hyperlink" Target="http://www.radford.edu/~sbisset/wagon.jpg" TargetMode="External"/><Relationship Id="rId6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freepages.history.rootsweb.com/~gtusa/photos/co/st-elmo-01.jpg&amp;imgrefurl=http://freepages.history.rootsweb.ancestry.com/~gtusa/usa/co/st-elmo.htm&amp;h=736&amp;w=1040&amp;sz=96&amp;hl=en&amp;start=2&amp;tbnid=QH28ddhIMoAXwM:&amp;tbnh=106&amp;tbnw=150&amp;prev=/images?q=Ghost+Towns&amp;gbv=2&amp;hl=en" TargetMode="External"/><Relationship Id="rId4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hyperlink" Target="http://images.google.com/imgres?imgurl=http://www.lvabj.org/LasVegasSign.jpg&amp;imgrefurl=http://www.lvabj.org/&amp;h=619&amp;w=775&amp;sz=64&amp;hl=en&amp;start=5&amp;tbnid=9dI7ZVvUF5uD-M:&amp;tbnh=113&amp;tbnw=142&amp;prev=/images?q=Las+Vegas&amp;gbv=2&amp;hl=en" TargetMode="External"/><Relationship Id="rId5" Type="http://schemas.openxmlformats.org/officeDocument/2006/relationships/image" Target="../media/image47.jpeg"/><Relationship Id="rId6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1.jpeg"/><Relationship Id="rId5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fsbo.fizber.com/files/2008/05/hollywood-sign-address.jpg&amp;imgrefurl=http://fsbo.fizber.com/2008/05/23/homes-may-be-built-near-hollywood-sign/&amp;h=456&amp;w=611&amp;sz=72&amp;hl=en&amp;start=4&amp;tbnid=magqpTMLFL-VuM:&amp;tbnh=101&amp;tbnw=136&amp;prev=/images?q=Hollywood&amp;gbv=2&amp;hl=en" TargetMode="External"/><Relationship Id="rId4" Type="http://schemas.openxmlformats.org/officeDocument/2006/relationships/image" Target="../media/image58.jpeg"/><Relationship Id="rId5" Type="http://schemas.openxmlformats.org/officeDocument/2006/relationships/hyperlink" Target="http://images.google.com/imgres?imgurl=http://gaybar.com/files/hollywood.jpg&amp;imgrefurl=http://www.themidnightsun.org/?m=200707&amp;h=800&amp;w=600&amp;sz=106&amp;hl=en&amp;start=5&amp;tbnid=U93dm_HYs3_N4M:&amp;tbnh=143&amp;tbnw=107&amp;prev=/images?q=Hollywood&amp;gbv=2&amp;hl=en" TargetMode="External"/><Relationship Id="rId6" Type="http://schemas.openxmlformats.org/officeDocument/2006/relationships/image" Target="../media/image59.jpeg"/><Relationship Id="rId7" Type="http://schemas.openxmlformats.org/officeDocument/2006/relationships/hyperlink" Target="http://images.google.com/imgres?imgurl=http://www.freefoto.com/images/10/52/10_52_57---Vineyard_web.jpg&amp;imgrefurl=http://www.freefoto.com/preview/10-52-57?ffid=10-52-57&amp;h=600&amp;w=400&amp;sz=151&amp;hl=en&amp;start=11&amp;tbnid=hsyT1Yz6lE8MrM:&amp;tbnh=135&amp;tbnw=90&amp;prev=/images?q=vineyard&amp;gbv=2&amp;hl=en" TargetMode="External"/><Relationship Id="rId8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Geography and Regions </a:t>
            </a:r>
            <a:r>
              <a:rPr lang="en-US" dirty="0" smtClean="0"/>
              <a:t>of the United States</a:t>
            </a:r>
          </a:p>
        </p:txBody>
      </p:sp>
      <p:pic>
        <p:nvPicPr>
          <p:cNvPr id="6148" name="Picture 4" descr="regions_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657600"/>
            <a:ext cx="3790950" cy="2714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Northeast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066800"/>
            <a:ext cx="8537575" cy="2514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b="1" smtClean="0">
                <a:cs typeface="Times New Roman" pitchFamily="18" charset="0"/>
              </a:rPr>
              <a:t>Northeast</a:t>
            </a:r>
            <a:r>
              <a:rPr lang="en-US" sz="240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cs typeface="Times New Roman" pitchFamily="18" charset="0"/>
              </a:rPr>
              <a:t>Maine, New Hampshire, Vermont, Massachusetts, Connecticut, Rhode Island, New York, New Jersey, Pennsylvania, Delaware, Maryland, and the District of Columbia</a:t>
            </a:r>
            <a:r>
              <a:rPr lang="en-US" sz="240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</p:txBody>
      </p:sp>
      <p:pic>
        <p:nvPicPr>
          <p:cNvPr id="9223" name="Picture 7" descr="nesta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267200"/>
            <a:ext cx="2305050" cy="2047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Physical Geography of Northeast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295400"/>
            <a:ext cx="8540750" cy="4803775"/>
          </a:xfrm>
        </p:spPr>
        <p:txBody>
          <a:bodyPr/>
          <a:lstStyle/>
          <a:p>
            <a:pPr eaLnBrk="1" hangingPunct="1"/>
            <a:r>
              <a:rPr lang="en-US" smtClean="0"/>
              <a:t>Northern Appalachian mountains run through most of the northeastern states, causing </a:t>
            </a:r>
            <a:r>
              <a:rPr lang="en-US" u="sng" smtClean="0"/>
              <a:t>little farmland</a:t>
            </a:r>
            <a:r>
              <a:rPr lang="en-US" smtClean="0"/>
              <a:t>, except in valley areas. </a:t>
            </a:r>
          </a:p>
          <a:p>
            <a:pPr eaLnBrk="1" hangingPunct="1"/>
            <a:r>
              <a:rPr lang="en-US" smtClean="0"/>
              <a:t>Deep bays exist, allowing for </a:t>
            </a:r>
            <a:r>
              <a:rPr lang="en-US" u="sng" smtClean="0"/>
              <a:t>port towns</a:t>
            </a:r>
            <a:r>
              <a:rPr lang="en-US" smtClean="0"/>
              <a:t>.</a:t>
            </a:r>
          </a:p>
          <a:p>
            <a:pPr eaLnBrk="1" hangingPunct="1"/>
            <a:r>
              <a:rPr lang="en-US" u="sng" smtClean="0"/>
              <a:t>Jagged, rocky coastline</a:t>
            </a:r>
            <a:r>
              <a:rPr lang="en-US" smtClean="0"/>
              <a:t> in northern areas.</a:t>
            </a:r>
          </a:p>
        </p:txBody>
      </p:sp>
      <p:pic>
        <p:nvPicPr>
          <p:cNvPr id="10246" name="Picture 6" descr="IMG_198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5029200"/>
            <a:ext cx="1019175" cy="1362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Climate and Vegetation of Northeast: </a:t>
            </a:r>
            <a:r>
              <a:rPr lang="en-US" b="1" smtClean="0"/>
              <a:t>Humid Continental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smtClean="0"/>
              <a:t>No Dry Season-</a:t>
            </a:r>
            <a:r>
              <a:rPr lang="en-US" smtClean="0"/>
              <a:t> this area receives precipitation throughout the year.</a:t>
            </a:r>
          </a:p>
          <a:p>
            <a:pPr eaLnBrk="1" hangingPunct="1">
              <a:defRPr/>
            </a:pPr>
            <a:r>
              <a:rPr lang="en-US" u="sng" smtClean="0"/>
              <a:t>Cold, snowy winters</a:t>
            </a:r>
            <a:r>
              <a:rPr lang="en-US" smtClean="0"/>
              <a:t> and </a:t>
            </a:r>
            <a:r>
              <a:rPr lang="en-US" u="sng" smtClean="0"/>
              <a:t>hot</a:t>
            </a:r>
            <a:r>
              <a:rPr lang="en-US" smtClean="0"/>
              <a:t> summers.  </a:t>
            </a:r>
          </a:p>
          <a:p>
            <a:pPr eaLnBrk="1" hangingPunct="1">
              <a:defRPr/>
            </a:pPr>
            <a:r>
              <a:rPr lang="en-US" smtClean="0"/>
              <a:t>Moderate growing season that decreases as you go north.</a:t>
            </a:r>
          </a:p>
          <a:p>
            <a:pPr eaLnBrk="1" hangingPunct="1">
              <a:defRPr/>
            </a:pPr>
            <a:r>
              <a:rPr lang="en-US" smtClean="0"/>
              <a:t>Vegetation is mixed forests with deciduous and coniferous trees.  </a:t>
            </a:r>
          </a:p>
          <a:p>
            <a:pPr eaLnBrk="1" hangingPunct="1">
              <a:buFont typeface="Wingdings 3" pitchFamily="18" charset="2"/>
              <a:buNone/>
              <a:defRPr/>
            </a:pPr>
            <a:endParaRPr lang="en-US" smtClean="0"/>
          </a:p>
        </p:txBody>
      </p:sp>
      <p:pic>
        <p:nvPicPr>
          <p:cNvPr id="11269" name="Picture 5" descr="610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800600"/>
            <a:ext cx="2624138" cy="1884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Historical Geography of the Northeast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854075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Northeast has the </a:t>
            </a:r>
            <a:r>
              <a:rPr lang="en-US" u="sng" smtClean="0"/>
              <a:t>longest history of European settlement</a:t>
            </a:r>
            <a:r>
              <a:rPr lang="en-US" smtClean="0"/>
              <a:t> .</a:t>
            </a:r>
          </a:p>
          <a:p>
            <a:pPr eaLnBrk="1" hangingPunct="1">
              <a:defRPr/>
            </a:pPr>
            <a:r>
              <a:rPr lang="en-US" smtClean="0"/>
              <a:t>Historically, the Northeast has been the </a:t>
            </a:r>
            <a:r>
              <a:rPr lang="en-US" u="sng" smtClean="0"/>
              <a:t>gateway to immigrants</a:t>
            </a:r>
            <a:r>
              <a:rPr lang="en-US" smtClean="0"/>
              <a:t>.</a:t>
            </a:r>
          </a:p>
          <a:p>
            <a:pPr eaLnBrk="1" hangingPunct="1">
              <a:defRPr/>
            </a:pPr>
            <a:r>
              <a:rPr lang="en-US" smtClean="0"/>
              <a:t>Established itself as the financial and manufacturing hub early in the industrial revolution.</a:t>
            </a:r>
          </a:p>
        </p:txBody>
      </p:sp>
      <p:pic>
        <p:nvPicPr>
          <p:cNvPr id="12294" name="Picture 6" descr="statue_of_liberty_800cropp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800600"/>
            <a:ext cx="1901825" cy="1901825"/>
          </a:xfrm>
          <a:prstGeom prst="rect">
            <a:avLst/>
          </a:prstGeom>
          <a:noFill/>
        </p:spPr>
      </p:pic>
      <p:pic>
        <p:nvPicPr>
          <p:cNvPr id="12296" name="Picture 8" descr="jamestown_m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5334000"/>
            <a:ext cx="2843213" cy="189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Population Geography of the Northeast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676400"/>
            <a:ext cx="8763000" cy="4724400"/>
          </a:xfrm>
        </p:spPr>
        <p:txBody>
          <a:bodyPr/>
          <a:lstStyle/>
          <a:p>
            <a:pPr eaLnBrk="1" hangingPunct="1"/>
            <a:r>
              <a:rPr lang="en-US" smtClean="0"/>
              <a:t>Population is concentrated in the </a:t>
            </a:r>
            <a:r>
              <a:rPr lang="en-US" u="sng" smtClean="0"/>
              <a:t>Megalopolis</a:t>
            </a:r>
            <a:r>
              <a:rPr lang="en-US" smtClean="0"/>
              <a:t> that runs from Boston to Washington (AKA Bosnywash).</a:t>
            </a:r>
          </a:p>
          <a:p>
            <a:pPr eaLnBrk="1" hangingPunct="1"/>
            <a:r>
              <a:rPr lang="en-US" smtClean="0"/>
              <a:t>This is the most densely populated region in the United States.</a:t>
            </a:r>
          </a:p>
          <a:p>
            <a:pPr eaLnBrk="1" hangingPunct="1">
              <a:buFont typeface="Wingdings 3" pitchFamily="18" charset="2"/>
              <a:buNone/>
            </a:pPr>
            <a:endParaRPr lang="en-US" smtClean="0"/>
          </a:p>
        </p:txBody>
      </p:sp>
      <p:pic>
        <p:nvPicPr>
          <p:cNvPr id="13318" name="Picture 6" descr="washington-dc-day-tri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5562600"/>
            <a:ext cx="1190625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Land Use in the Northeast</a:t>
            </a: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5946775" cy="4498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Dairy Farming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Farming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Timber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Maritime Activity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Some Mining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Note: As you go north, the growing season shortens, which limits farming. In part of the Northeast, timber is a primary economic activity.</a:t>
            </a:r>
          </a:p>
        </p:txBody>
      </p:sp>
      <p:pic>
        <p:nvPicPr>
          <p:cNvPr id="15366" name="Picture 6" descr="commodities-dair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1676400"/>
            <a:ext cx="923925" cy="1228725"/>
          </a:xfrm>
          <a:prstGeom prst="rect">
            <a:avLst/>
          </a:prstGeom>
          <a:noFill/>
        </p:spPr>
      </p:pic>
      <p:pic>
        <p:nvPicPr>
          <p:cNvPr id="15368" name="Picture 8" descr="Loggi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2362200"/>
            <a:ext cx="1323975" cy="962025"/>
          </a:xfrm>
          <a:prstGeom prst="rect">
            <a:avLst/>
          </a:prstGeom>
          <a:noFill/>
        </p:spPr>
      </p:pic>
      <p:pic>
        <p:nvPicPr>
          <p:cNvPr id="15370" name="Picture 10" descr="2226688639_735781dc59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3352800"/>
            <a:ext cx="828675" cy="1238250"/>
          </a:xfrm>
          <a:prstGeom prst="rect">
            <a:avLst/>
          </a:prstGeom>
          <a:noFill/>
        </p:spPr>
      </p:pic>
      <p:pic>
        <p:nvPicPr>
          <p:cNvPr id="15372" name="Picture 12" descr="1214_01_19---Fishing-Boat--Portland-Head--Maine_we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3200" y="5181600"/>
            <a:ext cx="2020888" cy="1347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Economic Geography</a:t>
            </a: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219200"/>
            <a:ext cx="8540750" cy="3581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Northeast is the heart of the Manufacturing core, but lately has been termed the RUST BELT. This extends into the Midwest.</a:t>
            </a:r>
          </a:p>
          <a:p>
            <a:pPr eaLnBrk="1" hangingPunct="1">
              <a:defRPr/>
            </a:pPr>
            <a:r>
              <a:rPr lang="en-US" smtClean="0"/>
              <a:t>Why do you think it’s called the Rust belt? Where have industries relocated? Why?</a:t>
            </a:r>
          </a:p>
        </p:txBody>
      </p:sp>
      <p:pic>
        <p:nvPicPr>
          <p:cNvPr id="16392" name="Picture 8" descr="gateway-image-industr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733800"/>
            <a:ext cx="4657725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New England Legacy</a:t>
            </a: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219200"/>
            <a:ext cx="6556375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New England is famous for its “prep schools” and is home to some of the most elite Universities in the world: Harvard, Yale, MIT, Boston College, Brown, and Dartmouth (just to name a few).</a:t>
            </a:r>
          </a:p>
          <a:p>
            <a:pPr eaLnBrk="1" hangingPunct="1">
              <a:defRPr/>
            </a:pPr>
            <a:r>
              <a:rPr lang="en-US" smtClean="0"/>
              <a:t>One of the best resources New England has is its educated population.</a:t>
            </a:r>
          </a:p>
        </p:txBody>
      </p:sp>
      <p:pic>
        <p:nvPicPr>
          <p:cNvPr id="17416" name="Picture 8" descr="harvard_hall_FUL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5181600"/>
            <a:ext cx="2359025" cy="1370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New England Politics</a:t>
            </a:r>
          </a:p>
        </p:txBody>
      </p:sp>
      <p:sp>
        <p:nvSpPr>
          <p:cNvPr id="43011" name="Rectangle 1027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England is generally progressive in politics and states usually are affiliated with the Democratic party, although some rural areas tend to vote Republican. </a:t>
            </a:r>
          </a:p>
        </p:txBody>
      </p:sp>
      <p:pic>
        <p:nvPicPr>
          <p:cNvPr id="18438" name="Picture 6" descr="gp_democrat_100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5257800"/>
            <a:ext cx="1085850" cy="819150"/>
          </a:xfrm>
          <a:prstGeom prst="rect">
            <a:avLst/>
          </a:prstGeom>
          <a:noFill/>
        </p:spPr>
      </p:pic>
      <p:pic>
        <p:nvPicPr>
          <p:cNvPr id="18440" name="Picture 8" descr="istockphoto_3887591_democrat_vs_republican_on_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151313"/>
            <a:ext cx="2614613" cy="2706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South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143000"/>
            <a:ext cx="8540750" cy="2362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States included: North Carolina, South Carolina, Florida, Georgia, Alabama, Mississippi, Tennessee, Arkansas, and Louisiana.</a:t>
            </a:r>
          </a:p>
          <a:p>
            <a:pPr eaLnBrk="1" hangingPunct="1">
              <a:defRPr/>
            </a:pPr>
            <a:r>
              <a:rPr lang="en-US" sz="2800" smtClean="0"/>
              <a:t>Transition States: Virginia, W. Virginia, Kentucky, Missouri, Oklahoma, and Texas</a:t>
            </a:r>
          </a:p>
        </p:txBody>
      </p:sp>
      <p:pic>
        <p:nvPicPr>
          <p:cNvPr id="21510" name="Picture 6" descr="sou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541713"/>
            <a:ext cx="4487863" cy="3316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Geography?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Geography is the study of the earth’s surface; includes people’s response to topography, climate, soil, and vegetation.</a:t>
            </a:r>
          </a:p>
          <a:p>
            <a:endParaRPr lang="en-US" dirty="0"/>
          </a:p>
          <a:p>
            <a:r>
              <a:rPr lang="en-US" dirty="0" smtClean="0"/>
              <a:t>It’s what the earth looks like</a:t>
            </a:r>
          </a:p>
          <a:p>
            <a:r>
              <a:rPr lang="en-US" dirty="0" smtClean="0"/>
              <a:t>How people interact with the environment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7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Climate and Vegetation of the South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u="sng" smtClean="0"/>
              <a:t>Humid subtropical</a:t>
            </a:r>
            <a:r>
              <a:rPr lang="en-US" smtClean="0"/>
              <a:t>, with hot, humid summers and long growing season. Winters are mild, seldom with snow.  There is no dry season.</a:t>
            </a:r>
          </a:p>
          <a:p>
            <a:pPr eaLnBrk="1" hangingPunct="1">
              <a:defRPr/>
            </a:pPr>
            <a:r>
              <a:rPr lang="en-US" u="sng" smtClean="0"/>
              <a:t>Vegetation</a:t>
            </a:r>
            <a:r>
              <a:rPr lang="en-US" smtClean="0"/>
              <a:t>: Mixed forests. The South is known for plants such as live oaks, magnolia trees, flowering dogwoods.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Economic Geography of the South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854075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Historically based on </a:t>
            </a:r>
            <a:r>
              <a:rPr lang="en-US" u="sng" smtClean="0"/>
              <a:t>agriculture</a:t>
            </a:r>
            <a:r>
              <a:rPr lang="en-US" smtClean="0"/>
              <a:t>, with tobacco and cotton being the first cash crops.</a:t>
            </a:r>
          </a:p>
          <a:p>
            <a:pPr eaLnBrk="1" hangingPunct="1">
              <a:lnSpc>
                <a:spcPct val="90000"/>
              </a:lnSpc>
            </a:pPr>
            <a:r>
              <a:rPr lang="en-US" u="sng" smtClean="0"/>
              <a:t>Fishing</a:t>
            </a:r>
            <a:r>
              <a:rPr lang="en-US" smtClean="0"/>
              <a:t> is a common activity in Gulf Coast States.</a:t>
            </a:r>
          </a:p>
          <a:p>
            <a:pPr eaLnBrk="1" hangingPunct="1">
              <a:lnSpc>
                <a:spcPct val="90000"/>
              </a:lnSpc>
            </a:pPr>
            <a:r>
              <a:rPr lang="en-US" u="sng" smtClean="0"/>
              <a:t>Tourism</a:t>
            </a:r>
            <a:r>
              <a:rPr lang="en-US" smtClean="0"/>
              <a:t> along the Gulf Coast, especially Florida.</a:t>
            </a:r>
          </a:p>
          <a:p>
            <a:pPr eaLnBrk="1" hangingPunct="1">
              <a:lnSpc>
                <a:spcPct val="90000"/>
              </a:lnSpc>
            </a:pPr>
            <a:r>
              <a:rPr lang="en-US" u="sng" smtClean="0"/>
              <a:t>Oil Industry</a:t>
            </a:r>
            <a:r>
              <a:rPr lang="en-US" smtClean="0"/>
              <a:t> is located in the Gulf and in cities like Houston and Beaumont, close to continental shelf drilling.</a:t>
            </a:r>
          </a:p>
        </p:txBody>
      </p:sp>
      <p:pic>
        <p:nvPicPr>
          <p:cNvPr id="28678" name="Picture 6" descr="cotton-plan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5867400"/>
            <a:ext cx="1143000" cy="990600"/>
          </a:xfrm>
          <a:prstGeom prst="rect">
            <a:avLst/>
          </a:prstGeom>
          <a:noFill/>
        </p:spPr>
      </p:pic>
      <p:pic>
        <p:nvPicPr>
          <p:cNvPr id="28680" name="Picture 8" descr="tobaccofield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5867400"/>
            <a:ext cx="1362075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Political Activity</a:t>
            </a:r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South is known for its </a:t>
            </a:r>
            <a:r>
              <a:rPr lang="en-US" u="sng" smtClean="0"/>
              <a:t>conservatism.</a:t>
            </a:r>
            <a:r>
              <a:rPr lang="en-US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Republican Party dominates the South as a result.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Resistance to same-sex marriage, abortion, feminism, desegregation, and the abolition of slavery are part of the political history of the South.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pic>
        <p:nvPicPr>
          <p:cNvPr id="29702" name="Picture 6" descr="Republican_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04800"/>
            <a:ext cx="1228725" cy="102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Midwest</a:t>
            </a:r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066800"/>
            <a:ext cx="8540750" cy="44989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Included States: Michigan, Ohio, Indiana, Illinois, Wisconsin, Minnesota, and Iowa</a:t>
            </a:r>
          </a:p>
          <a:p>
            <a:pPr eaLnBrk="1" hangingPunct="1">
              <a:defRPr/>
            </a:pPr>
            <a:r>
              <a:rPr lang="en-US" smtClean="0"/>
              <a:t>Transition States: Pennsylvania, Missouri</a:t>
            </a:r>
          </a:p>
        </p:txBody>
      </p:sp>
      <p:pic>
        <p:nvPicPr>
          <p:cNvPr id="32774" name="Picture 6" descr="Mid_west_area_map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276600"/>
            <a:ext cx="38100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Physical Geography of Midwest</a:t>
            </a: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914400" y="1752600"/>
            <a:ext cx="8229600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Flat landscape, with river basins.</a:t>
            </a:r>
          </a:p>
          <a:p>
            <a:pPr>
              <a:spcBef>
                <a:spcPct val="50000"/>
              </a:spcBef>
            </a:pPr>
            <a:r>
              <a:rPr lang="en-US" sz="2800"/>
              <a:t>Distinctive Great Lakes, which provide for shipping.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3798" name="Picture 6" descr="great%20lakes%20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124200"/>
            <a:ext cx="5715000" cy="349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Climate of the Midwest: </a:t>
            </a:r>
            <a:br>
              <a:rPr lang="en-US" smtClean="0"/>
            </a:br>
            <a:r>
              <a:rPr lang="en-US" b="1" smtClean="0"/>
              <a:t>Humid Continental</a:t>
            </a:r>
          </a:p>
        </p:txBody>
      </p:sp>
      <p:sp>
        <p:nvSpPr>
          <p:cNvPr id="532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smtClean="0"/>
              <a:t>No Dry Season-</a:t>
            </a:r>
            <a:r>
              <a:rPr lang="en-US" smtClean="0"/>
              <a:t> this area receives precipitation throughout the year.</a:t>
            </a:r>
          </a:p>
          <a:p>
            <a:pPr eaLnBrk="1" hangingPunct="1">
              <a:defRPr/>
            </a:pPr>
            <a:r>
              <a:rPr lang="en-US" smtClean="0"/>
              <a:t>Cold, snowy winters and hot summers.  </a:t>
            </a:r>
          </a:p>
          <a:p>
            <a:pPr eaLnBrk="1" hangingPunct="1">
              <a:defRPr/>
            </a:pPr>
            <a:r>
              <a:rPr lang="en-US" u="sng" smtClean="0"/>
              <a:t>Moderate growing season</a:t>
            </a:r>
            <a:r>
              <a:rPr lang="en-US" smtClean="0"/>
              <a:t> that decreases as you go north.</a:t>
            </a:r>
          </a:p>
          <a:p>
            <a:pPr eaLnBrk="1" hangingPunct="1">
              <a:defRPr/>
            </a:pPr>
            <a:r>
              <a:rPr lang="en-US" smtClean="0"/>
              <a:t>Vegetation is mixed forests with deciduous and coniferous trees.</a:t>
            </a:r>
          </a:p>
        </p:txBody>
      </p:sp>
      <p:pic>
        <p:nvPicPr>
          <p:cNvPr id="34822" name="Picture 6" descr="ice-car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4800"/>
            <a:ext cx="1276350" cy="962025"/>
          </a:xfrm>
          <a:prstGeom prst="rect">
            <a:avLst/>
          </a:prstGeom>
          <a:noFill/>
        </p:spPr>
      </p:pic>
      <p:pic>
        <p:nvPicPr>
          <p:cNvPr id="34824" name="Picture 8" descr="buffalo_snow_7Ft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953000"/>
            <a:ext cx="2724150" cy="175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Historical Geography of the Midwest</a:t>
            </a:r>
          </a:p>
        </p:txBody>
      </p:sp>
      <p:sp>
        <p:nvSpPr>
          <p:cNvPr id="552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2362200"/>
            <a:ext cx="854075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Mid-west was considered the “Western Frontier”, hence the name.</a:t>
            </a:r>
          </a:p>
          <a:p>
            <a:pPr eaLnBrk="1" hangingPunct="1">
              <a:defRPr/>
            </a:pPr>
            <a:r>
              <a:rPr lang="en-US" smtClean="0"/>
              <a:t>Historically known as the breadbasket of the U.S., as this is also an agricultural region.</a:t>
            </a:r>
          </a:p>
          <a:p>
            <a:pPr eaLnBrk="1" hangingPunct="1">
              <a:defRPr/>
            </a:pPr>
            <a:r>
              <a:rPr lang="en-US" smtClean="0"/>
              <a:t>Also known as a manufacturing, blue-collar hub of the U.S.</a:t>
            </a:r>
          </a:p>
        </p:txBody>
      </p:sp>
      <p:pic>
        <p:nvPicPr>
          <p:cNvPr id="35846" name="Picture 6" descr="bread_pic1_bi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143000"/>
            <a:ext cx="1238250" cy="1028700"/>
          </a:xfrm>
          <a:prstGeom prst="rect">
            <a:avLst/>
          </a:prstGeom>
          <a:noFill/>
        </p:spPr>
      </p:pic>
      <p:pic>
        <p:nvPicPr>
          <p:cNvPr id="35848" name="Picture 8" descr="silverado_0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1143000"/>
            <a:ext cx="1819275" cy="104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37369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Population</a:t>
            </a: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295400"/>
            <a:ext cx="5260975" cy="48037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Large cities include Chicago and Detroit</a:t>
            </a:r>
          </a:p>
          <a:p>
            <a:pPr eaLnBrk="1" hangingPunct="1">
              <a:defRPr/>
            </a:pPr>
            <a:r>
              <a:rPr lang="en-US" smtClean="0"/>
              <a:t> The region is evenly distributed.</a:t>
            </a:r>
          </a:p>
          <a:p>
            <a:pPr eaLnBrk="1" hangingPunct="1">
              <a:defRPr/>
            </a:pPr>
            <a:r>
              <a:rPr lang="en-US" smtClean="0"/>
              <a:t>Population is dense along the Great Lakes. </a:t>
            </a:r>
          </a:p>
        </p:txBody>
      </p:sp>
      <p:pic>
        <p:nvPicPr>
          <p:cNvPr id="37896" name="Picture 8" descr="SearsTower-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743200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Economic Geography</a:t>
            </a:r>
          </a:p>
        </p:txBody>
      </p:sp>
      <p:sp>
        <p:nvSpPr>
          <p:cNvPr id="604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smtClean="0"/>
              <a:t>Dairy Farming</a:t>
            </a:r>
            <a:r>
              <a:rPr lang="en-US" smtClean="0"/>
              <a:t> in Wisconsin and Minnesota</a:t>
            </a:r>
          </a:p>
          <a:p>
            <a:pPr eaLnBrk="1" hangingPunct="1">
              <a:defRPr/>
            </a:pPr>
            <a:r>
              <a:rPr lang="en-US" u="sng" smtClean="0"/>
              <a:t>Fruit Orchards</a:t>
            </a:r>
            <a:r>
              <a:rPr lang="en-US" smtClean="0"/>
              <a:t> in Michigan</a:t>
            </a:r>
          </a:p>
          <a:p>
            <a:pPr eaLnBrk="1" hangingPunct="1">
              <a:defRPr/>
            </a:pPr>
            <a:r>
              <a:rPr lang="en-US" u="sng" smtClean="0"/>
              <a:t>Corn</a:t>
            </a:r>
            <a:r>
              <a:rPr lang="en-US" smtClean="0"/>
              <a:t> in Indiana, Illinois, and Iowa</a:t>
            </a:r>
          </a:p>
          <a:p>
            <a:pPr eaLnBrk="1" hangingPunct="1">
              <a:defRPr/>
            </a:pPr>
            <a:r>
              <a:rPr lang="en-US" u="sng" smtClean="0"/>
              <a:t>Manufacturing</a:t>
            </a:r>
            <a:r>
              <a:rPr lang="en-US" smtClean="0"/>
              <a:t> in urban cities along Great Lakes, like Pittsburgh, Cleveland, Detroit and Chicago  (Steel Towns).</a:t>
            </a:r>
          </a:p>
        </p:txBody>
      </p:sp>
      <p:pic>
        <p:nvPicPr>
          <p:cNvPr id="38918" name="Picture 6" descr="03290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4583113"/>
            <a:ext cx="3500437" cy="2274887"/>
          </a:xfrm>
          <a:prstGeom prst="rect">
            <a:avLst/>
          </a:prstGeom>
          <a:noFill/>
        </p:spPr>
      </p:pic>
      <p:pic>
        <p:nvPicPr>
          <p:cNvPr id="38920" name="Picture 8" descr="apple-ful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228600"/>
            <a:ext cx="1133475" cy="1143000"/>
          </a:xfrm>
          <a:prstGeom prst="rect">
            <a:avLst/>
          </a:prstGeom>
          <a:noFill/>
        </p:spPr>
      </p:pic>
      <p:pic>
        <p:nvPicPr>
          <p:cNvPr id="38922" name="Picture 10" descr="istockphoto_3766837_wet_cherry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228600"/>
            <a:ext cx="1171575" cy="1171575"/>
          </a:xfrm>
          <a:prstGeom prst="rect">
            <a:avLst/>
          </a:prstGeom>
          <a:noFill/>
        </p:spPr>
      </p:pic>
      <p:pic>
        <p:nvPicPr>
          <p:cNvPr id="38924" name="Picture 12" descr="steel_phantom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62200" y="5181600"/>
            <a:ext cx="904875" cy="135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Breadbasket of the USA</a:t>
            </a:r>
          </a:p>
        </p:txBody>
      </p:sp>
      <p:sp>
        <p:nvSpPr>
          <p:cNvPr id="63492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838200" y="1600200"/>
            <a:ext cx="8004175" cy="44989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Corn is most notably grown, but soybeans, wheat, and fruits orchards are also commonly found throughout the Midwest.</a:t>
            </a:r>
          </a:p>
          <a:p>
            <a:pPr eaLnBrk="1" hangingPunct="1">
              <a:defRPr/>
            </a:pPr>
            <a:r>
              <a:rPr lang="en-US" smtClean="0"/>
              <a:t>Dairy products are famous in which state in the Midwest?</a:t>
            </a:r>
            <a:endParaRPr lang="en-US" sz="2800" smtClean="0"/>
          </a:p>
        </p:txBody>
      </p:sp>
      <p:pic>
        <p:nvPicPr>
          <p:cNvPr id="39942" name="Picture 6" descr="cherr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5181600"/>
            <a:ext cx="1362075" cy="1019175"/>
          </a:xfrm>
          <a:prstGeom prst="rect">
            <a:avLst/>
          </a:prstGeom>
          <a:noFill/>
        </p:spPr>
      </p:pic>
      <p:pic>
        <p:nvPicPr>
          <p:cNvPr id="39944" name="Picture 8" descr="whea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5181600"/>
            <a:ext cx="1238250" cy="123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Themes of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study of geography is categorized into five themes:</a:t>
            </a:r>
          </a:p>
          <a:p>
            <a:r>
              <a:rPr lang="en-US" dirty="0" smtClean="0"/>
              <a:t>Movement</a:t>
            </a:r>
          </a:p>
          <a:p>
            <a:r>
              <a:rPr lang="en-US" dirty="0" smtClean="0"/>
              <a:t>Region</a:t>
            </a:r>
          </a:p>
          <a:p>
            <a:r>
              <a:rPr lang="en-US" dirty="0" smtClean="0"/>
              <a:t>Human-Environment Interaction</a:t>
            </a:r>
          </a:p>
          <a:p>
            <a:r>
              <a:rPr lang="en-US" dirty="0" smtClean="0"/>
              <a:t>Location</a:t>
            </a:r>
          </a:p>
          <a:p>
            <a:r>
              <a:rPr lang="en-US" dirty="0" smtClean="0"/>
              <a:t>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60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Great Plains Region</a:t>
            </a:r>
          </a:p>
        </p:txBody>
      </p:sp>
      <p:sp>
        <p:nvSpPr>
          <p:cNvPr id="1105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Strip of States through the center of the Country.</a:t>
            </a:r>
          </a:p>
          <a:p>
            <a:pPr eaLnBrk="1" hangingPunct="1"/>
            <a:r>
              <a:rPr lang="en-US" sz="2800" smtClean="0"/>
              <a:t>Includes: Kansas, Nebraska, </a:t>
            </a:r>
          </a:p>
          <a:p>
            <a:pPr eaLnBrk="1" hangingPunct="1"/>
            <a:r>
              <a:rPr lang="en-US" sz="2800" smtClean="0"/>
              <a:t>South Dakota, and North Dakota.</a:t>
            </a:r>
          </a:p>
          <a:p>
            <a:pPr eaLnBrk="1" hangingPunct="1"/>
            <a:r>
              <a:rPr lang="en-US" sz="2800" smtClean="0"/>
              <a:t>Transition States: Oklahoma,</a:t>
            </a:r>
          </a:p>
          <a:p>
            <a:pPr eaLnBrk="1" hangingPunct="1"/>
            <a:r>
              <a:rPr lang="en-US" sz="2800" smtClean="0"/>
              <a:t> Panhandle of Texas, </a:t>
            </a:r>
          </a:p>
          <a:p>
            <a:pPr eaLnBrk="1" hangingPunct="1"/>
            <a:r>
              <a:rPr lang="en-US" sz="2800" smtClean="0"/>
              <a:t>Eastern Colorado, Wyoming </a:t>
            </a:r>
          </a:p>
          <a:p>
            <a:pPr eaLnBrk="1" hangingPunct="1"/>
            <a:r>
              <a:rPr lang="en-US" sz="2800" smtClean="0"/>
              <a:t>and Montana.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6929438" y="5486400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</p:txBody>
      </p:sp>
      <p:pic>
        <p:nvPicPr>
          <p:cNvPr id="41993" name="Picture 9" descr="reg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4575" y="2305050"/>
            <a:ext cx="3019425" cy="455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Physical Geography of </a:t>
            </a:r>
            <a:br>
              <a:rPr lang="en-US" sz="4000" smtClean="0"/>
            </a:br>
            <a:r>
              <a:rPr lang="en-US" sz="4000" smtClean="0"/>
              <a:t>the Great Plains</a:t>
            </a: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762000" y="1524000"/>
            <a:ext cx="8001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latin typeface="Arial" charset="0"/>
              </a:rPr>
              <a:t> The Great Plains are also called the High Plains, as the elevation increases gradually as you go west.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latin typeface="Arial" charset="0"/>
              </a:rPr>
              <a:t>Generally flat with some rolling hills.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latin typeface="Arial" charset="0"/>
              </a:rPr>
              <a:t>Major River Basins: Red R., Arkansas River, Platte River, and the Missouri River.</a:t>
            </a:r>
          </a:p>
        </p:txBody>
      </p:sp>
      <p:pic>
        <p:nvPicPr>
          <p:cNvPr id="43014" name="Picture 6" descr="getI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5049838"/>
            <a:ext cx="1206500" cy="1808162"/>
          </a:xfrm>
          <a:prstGeom prst="rect">
            <a:avLst/>
          </a:prstGeom>
          <a:noFill/>
        </p:spPr>
      </p:pic>
      <p:pic>
        <p:nvPicPr>
          <p:cNvPr id="43016" name="Picture 8" descr="high_plains_intro_0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5410200"/>
            <a:ext cx="1571625" cy="1185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Climate of the Great Plains</a:t>
            </a:r>
          </a:p>
        </p:txBody>
      </p:sp>
      <p:sp>
        <p:nvSpPr>
          <p:cNvPr id="1146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447800"/>
            <a:ext cx="8229600" cy="4683125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This area receives little rainfall (less than 18 in. a year on average).</a:t>
            </a:r>
          </a:p>
          <a:p>
            <a:pPr eaLnBrk="1" hangingPunct="1"/>
            <a:r>
              <a:rPr lang="en-US" smtClean="0"/>
              <a:t>Cold Winters, especially in the northern areas.</a:t>
            </a:r>
          </a:p>
        </p:txBody>
      </p:sp>
      <p:pic>
        <p:nvPicPr>
          <p:cNvPr id="44038" name="Picture 6" descr="fa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4953000"/>
            <a:ext cx="1247775" cy="1371600"/>
          </a:xfrm>
          <a:prstGeom prst="rect">
            <a:avLst/>
          </a:prstGeom>
          <a:noFill/>
        </p:spPr>
      </p:pic>
      <p:pic>
        <p:nvPicPr>
          <p:cNvPr id="44040" name="Picture 8" descr="1256416024_d631c7dfc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5257800"/>
            <a:ext cx="1800225" cy="1177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Historical Geography of the Great Plains</a:t>
            </a:r>
          </a:p>
        </p:txBody>
      </p:sp>
      <p:sp>
        <p:nvSpPr>
          <p:cNvPr id="1167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Before Americans settled the frontier, the Great Plains was home to several Indigenous culture, most notably the Sioux and the Cheyenne.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During the 19</a:t>
            </a:r>
            <a:r>
              <a:rPr lang="en-US" baseline="30000" smtClean="0"/>
              <a:t>th</a:t>
            </a:r>
            <a:r>
              <a:rPr lang="en-US" smtClean="0"/>
              <a:t> century, the Great Plains became the staging point of war between the native people and the American settlers.</a:t>
            </a:r>
          </a:p>
        </p:txBody>
      </p:sp>
      <p:pic>
        <p:nvPicPr>
          <p:cNvPr id="45062" name="Picture 6" descr="native%2520american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5029200"/>
            <a:ext cx="2020888" cy="1511300"/>
          </a:xfrm>
          <a:prstGeom prst="rect">
            <a:avLst/>
          </a:prstGeom>
          <a:noFill/>
        </p:spPr>
      </p:pic>
      <p:pic>
        <p:nvPicPr>
          <p:cNvPr id="45064" name="Picture 8" descr="wago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5029200"/>
            <a:ext cx="2257425" cy="1547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Homestead Act of 1862</a:t>
            </a:r>
          </a:p>
        </p:txBody>
      </p:sp>
      <p:sp>
        <p:nvSpPr>
          <p:cNvPr id="11981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This act provided each settler with 160 acres of land, as long as he cultivated the land.</a:t>
            </a:r>
          </a:p>
          <a:p>
            <a:pPr eaLnBrk="1" hangingPunct="1">
              <a:defRPr/>
            </a:pPr>
            <a:r>
              <a:rPr lang="en-US" smtClean="0"/>
              <a:t>This caused a rush of settlers to the Great Plains region in the 1800s.</a:t>
            </a:r>
          </a:p>
          <a:p>
            <a:pPr eaLnBrk="1" hangingPunct="1">
              <a:defRPr/>
            </a:pPr>
            <a:r>
              <a:rPr lang="en-US" smtClean="0"/>
              <a:t>Ironically, the Great Plains has lost a third of its population since 1920. Kansas has 6,000 ghost towns. </a:t>
            </a:r>
          </a:p>
        </p:txBody>
      </p:sp>
      <p:pic>
        <p:nvPicPr>
          <p:cNvPr id="47111" name="Picture 7" descr="st-elmo-0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5300663"/>
            <a:ext cx="1938338" cy="1370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7813"/>
            <a:ext cx="8153400" cy="185578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Population of the Great Plains</a:t>
            </a:r>
          </a:p>
        </p:txBody>
      </p:sp>
      <p:sp>
        <p:nvSpPr>
          <p:cNvPr id="1208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676400" y="1905000"/>
            <a:ext cx="6172200" cy="91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r>
              <a:rPr lang="en-US" smtClean="0"/>
              <a:t>Two words: Rural and declining.</a:t>
            </a:r>
          </a:p>
        </p:txBody>
      </p:sp>
      <p:pic>
        <p:nvPicPr>
          <p:cNvPr id="48134" name="Picture 6" descr="Coffman_Anthan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578100"/>
            <a:ext cx="5649913" cy="4279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Mountain and Basin States</a:t>
            </a:r>
          </a:p>
        </p:txBody>
      </p:sp>
      <p:sp>
        <p:nvSpPr>
          <p:cNvPr id="12595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 States included: New Mexico, Colorado, Wyoming, Montana, Idaho, Utah, Nevada, Arizona</a:t>
            </a:r>
          </a:p>
          <a:p>
            <a:pPr eaLnBrk="1" hangingPunct="1">
              <a:defRPr/>
            </a:pPr>
            <a:r>
              <a:rPr lang="en-US" smtClean="0"/>
              <a:t>Transitions: Colorado, Wyoming and Montana are also Great Plains States</a:t>
            </a:r>
          </a:p>
          <a:p>
            <a:pPr eaLnBrk="1" hangingPunct="1">
              <a:defRPr/>
            </a:pPr>
            <a:r>
              <a:rPr lang="en-US" smtClean="0"/>
              <a:t>Southwest: Texas, New Mexico, Arizona, Southern Utah/Nevada.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Physical Geography </a:t>
            </a:r>
          </a:p>
        </p:txBody>
      </p:sp>
      <p:sp>
        <p:nvSpPr>
          <p:cNvPr id="12800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 Characterized by the steep and jagged Rocky Mountain Range.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en-US" smtClean="0"/>
          </a:p>
        </p:txBody>
      </p:sp>
      <p:pic>
        <p:nvPicPr>
          <p:cNvPr id="52232" name="Picture 8" descr="rocky-mountain-national-p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4057650"/>
            <a:ext cx="3500437" cy="280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Climates</a:t>
            </a:r>
          </a:p>
        </p:txBody>
      </p:sp>
      <p:sp>
        <p:nvSpPr>
          <p:cNvPr id="1341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Highland climate is found throughout the Rockies</a:t>
            </a:r>
          </a:p>
          <a:p>
            <a:pPr eaLnBrk="1" hangingPunct="1"/>
            <a:r>
              <a:rPr lang="en-US" smtClean="0"/>
              <a:t>Deserts</a:t>
            </a:r>
          </a:p>
          <a:p>
            <a:pPr eaLnBrk="1" hangingPunct="1"/>
            <a:r>
              <a:rPr lang="en-US" smtClean="0"/>
              <a:t>In general, the area is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mtClean="0"/>
              <a:t>	arid.  </a:t>
            </a:r>
          </a:p>
          <a:p>
            <a:pPr eaLnBrk="1" hangingPunct="1"/>
            <a:r>
              <a:rPr lang="en-US" smtClean="0"/>
              <a:t>Farming is done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mtClean="0"/>
              <a:t>	with irrigation.</a:t>
            </a:r>
          </a:p>
        </p:txBody>
      </p:sp>
      <p:pic>
        <p:nvPicPr>
          <p:cNvPr id="53254" name="Picture 6" descr="448142595_be567f61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4051300"/>
            <a:ext cx="4214812" cy="280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Historical Geography </a:t>
            </a:r>
          </a:p>
        </p:txBody>
      </p:sp>
      <p:sp>
        <p:nvSpPr>
          <p:cNvPr id="1382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Mining towns</a:t>
            </a:r>
          </a:p>
          <a:p>
            <a:pPr eaLnBrk="1" hangingPunct="1"/>
            <a:r>
              <a:rPr lang="en-US" smtClean="0"/>
              <a:t>Outlaws  (Wild West)</a:t>
            </a:r>
          </a:p>
          <a:p>
            <a:pPr eaLnBrk="1" hangingPunct="1"/>
            <a:r>
              <a:rPr lang="en-US" smtClean="0"/>
              <a:t>Cattle/Sheep Grazing</a:t>
            </a:r>
          </a:p>
          <a:p>
            <a:pPr eaLnBrk="1" hangingPunct="1"/>
            <a:r>
              <a:rPr lang="en-US" smtClean="0"/>
              <a:t>Reservation Lands</a:t>
            </a:r>
          </a:p>
          <a:p>
            <a:pPr eaLnBrk="1" hangingPunct="1"/>
            <a:r>
              <a:rPr lang="en-US" smtClean="0"/>
              <a:t>Las Vegas and Reno-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mtClean="0"/>
              <a:t>	Gambling towns</a:t>
            </a:r>
          </a:p>
          <a:p>
            <a:pPr eaLnBrk="1" hangingPunct="1"/>
            <a:r>
              <a:rPr lang="en-US" smtClean="0"/>
              <a:t>National Park Service</a:t>
            </a:r>
          </a:p>
          <a:p>
            <a:pPr eaLnBrk="1" hangingPunct="1">
              <a:buFont typeface="Wingdings 3" pitchFamily="18" charset="2"/>
              <a:buNone/>
            </a:pPr>
            <a:endParaRPr lang="en-US" smtClean="0"/>
          </a:p>
        </p:txBody>
      </p:sp>
      <p:pic>
        <p:nvPicPr>
          <p:cNvPr id="54278" name="Picture 6" descr="wan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5975" y="2133600"/>
            <a:ext cx="3248025" cy="4552950"/>
          </a:xfrm>
          <a:prstGeom prst="rect">
            <a:avLst/>
          </a:prstGeom>
          <a:noFill/>
        </p:spPr>
      </p:pic>
      <p:pic>
        <p:nvPicPr>
          <p:cNvPr id="54280" name="Picture 8" descr="LasVegasSig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04800"/>
            <a:ext cx="1352550" cy="1076325"/>
          </a:xfrm>
          <a:prstGeom prst="rect">
            <a:avLst/>
          </a:prstGeom>
          <a:noFill/>
        </p:spPr>
      </p:pic>
      <p:pic>
        <p:nvPicPr>
          <p:cNvPr id="54282" name="Picture 10" descr="sheep grazi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7750" y="228600"/>
            <a:ext cx="1746250" cy="116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Movement relates to where resources are located and how they are transported to locations all over the earth.</a:t>
            </a:r>
          </a:p>
          <a:p>
            <a:r>
              <a:rPr lang="en-US" dirty="0" smtClean="0"/>
              <a:t>It deals with how people, ideas, and things get from one place to another.</a:t>
            </a:r>
          </a:p>
          <a:p>
            <a:r>
              <a:rPr lang="en-US" dirty="0" smtClean="0"/>
              <a:t>Movement helps us understand how we are connected and dependent upon other people and parts of the world.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88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Population Geography</a:t>
            </a:r>
          </a:p>
        </p:txBody>
      </p:sp>
      <p:sp>
        <p:nvSpPr>
          <p:cNvPr id="1402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5032375" cy="44989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Not densely populated.  </a:t>
            </a:r>
          </a:p>
          <a:p>
            <a:pPr eaLnBrk="1" hangingPunct="1">
              <a:defRPr/>
            </a:pPr>
            <a:r>
              <a:rPr lang="en-US" smtClean="0"/>
              <a:t>Major urban centers include: Denver, Salt Lake City, Phoenix.</a:t>
            </a:r>
          </a:p>
        </p:txBody>
      </p:sp>
      <p:pic>
        <p:nvPicPr>
          <p:cNvPr id="55302" name="Picture 6" descr="salt-lake-c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200400"/>
            <a:ext cx="400050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Economic Activity</a:t>
            </a:r>
          </a:p>
        </p:txBody>
      </p:sp>
      <p:sp>
        <p:nvSpPr>
          <p:cNvPr id="1423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990600" y="1600200"/>
            <a:ext cx="2689225" cy="44989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Grazing</a:t>
            </a:r>
          </a:p>
          <a:p>
            <a:pPr eaLnBrk="1" hangingPunct="1">
              <a:defRPr/>
            </a:pPr>
            <a:r>
              <a:rPr lang="en-US" smtClean="0"/>
              <a:t>Mining</a:t>
            </a:r>
          </a:p>
          <a:p>
            <a:pPr eaLnBrk="1" hangingPunct="1">
              <a:defRPr/>
            </a:pPr>
            <a:r>
              <a:rPr lang="en-US" smtClean="0"/>
              <a:t>Tourism</a:t>
            </a:r>
          </a:p>
          <a:p>
            <a:pPr eaLnBrk="1" hangingPunct="1">
              <a:defRPr/>
            </a:pPr>
            <a:r>
              <a:rPr lang="en-US" smtClean="0"/>
              <a:t>Lumber</a:t>
            </a:r>
          </a:p>
        </p:txBody>
      </p:sp>
      <p:pic>
        <p:nvPicPr>
          <p:cNvPr id="56332" name="Picture 12" descr="13_59_1---Lumber_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0200"/>
            <a:ext cx="4076700" cy="2717800"/>
          </a:xfrm>
          <a:prstGeom prst="rect">
            <a:avLst/>
          </a:prstGeom>
          <a:noFill/>
        </p:spPr>
      </p:pic>
      <p:pic>
        <p:nvPicPr>
          <p:cNvPr id="56334" name="Picture 14" descr="Canada_Lumber_Export_trade_Cor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066800"/>
            <a:ext cx="3354388" cy="2616200"/>
          </a:xfrm>
          <a:prstGeom prst="rect">
            <a:avLst/>
          </a:prstGeom>
          <a:noFill/>
        </p:spPr>
      </p:pic>
      <p:pic>
        <p:nvPicPr>
          <p:cNvPr id="56336" name="Picture 16" descr="Caterpillar%20mining%20truc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34025" y="4037013"/>
            <a:ext cx="3609975" cy="2820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Pacific Coast States</a:t>
            </a:r>
          </a:p>
        </p:txBody>
      </p:sp>
      <p:sp>
        <p:nvSpPr>
          <p:cNvPr id="14541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California, Oregon and Washington</a:t>
            </a:r>
          </a:p>
          <a:p>
            <a:pPr eaLnBrk="1" hangingPunct="1">
              <a:buFont typeface="Wingdings 3" pitchFamily="18" charset="2"/>
              <a:buNone/>
            </a:pPr>
            <a:endParaRPr lang="en-US" smtClean="0"/>
          </a:p>
        </p:txBody>
      </p:sp>
      <p:pic>
        <p:nvPicPr>
          <p:cNvPr id="58374" name="Picture 6" descr="fifty_pic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429000"/>
            <a:ext cx="4029075" cy="246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Physical Geography of West Coast</a:t>
            </a:r>
          </a:p>
        </p:txBody>
      </p:sp>
      <p:sp>
        <p:nvSpPr>
          <p:cNvPr id="1464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Mountain Ranges (Sierra Nevada and the Cascades) and Rocky coastlines due to subduction forces.</a:t>
            </a:r>
          </a:p>
          <a:p>
            <a:pPr eaLnBrk="1" hangingPunct="1"/>
            <a:r>
              <a:rPr lang="en-US" sz="2800" smtClean="0"/>
              <a:t>Physical hazard exist across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2800" smtClean="0"/>
              <a:t>	the region due to tectonic forces.</a:t>
            </a:r>
          </a:p>
        </p:txBody>
      </p:sp>
      <p:pic>
        <p:nvPicPr>
          <p:cNvPr id="59398" name="Picture 6" descr="uesc_04_img02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8350" y="2571750"/>
            <a:ext cx="329565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Southern California</a:t>
            </a:r>
          </a:p>
        </p:txBody>
      </p:sp>
      <p:sp>
        <p:nvSpPr>
          <p:cNvPr id="15155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The continual presence of natural hazards, including fire, flood, earthquakes, and intense drought, has done little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mtClean="0">
                <a:cs typeface="Times New Roman" pitchFamily="18" charset="0"/>
              </a:rPr>
              <a:t>	to reduce the growth of this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mtClean="0">
                <a:cs typeface="Times New Roman" pitchFamily="18" charset="0"/>
              </a:rPr>
              <a:t>	area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San Andreas Fault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Los Angeles is the 2</a:t>
            </a:r>
            <a:r>
              <a:rPr lang="en-US" baseline="30000" smtClean="0">
                <a:cs typeface="Times New Roman" pitchFamily="18" charset="0"/>
              </a:rPr>
              <a:t>nd</a:t>
            </a:r>
            <a:r>
              <a:rPr lang="en-US" smtClean="0">
                <a:cs typeface="Times New Roman" pitchFamily="18" charset="0"/>
              </a:rPr>
              <a:t> largest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mtClean="0">
                <a:cs typeface="Times New Roman" pitchFamily="18" charset="0"/>
              </a:rPr>
              <a:t>	city in the U.S.</a:t>
            </a:r>
          </a:p>
          <a:p>
            <a:pPr eaLnBrk="1" hangingPunct="1"/>
            <a:endParaRPr lang="en-US" smtClean="0"/>
          </a:p>
        </p:txBody>
      </p:sp>
      <p:pic>
        <p:nvPicPr>
          <p:cNvPr id="60422" name="Picture 6" descr="0103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965325" cy="1304925"/>
          </a:xfrm>
          <a:prstGeom prst="rect">
            <a:avLst/>
          </a:prstGeom>
          <a:noFill/>
        </p:spPr>
      </p:pic>
      <p:pic>
        <p:nvPicPr>
          <p:cNvPr id="60424" name="Picture 8" descr="usgs_020_sanandre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2676525"/>
            <a:ext cx="2857500" cy="418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Population Geography</a:t>
            </a:r>
          </a:p>
        </p:txBody>
      </p:sp>
      <p:sp>
        <p:nvSpPr>
          <p:cNvPr id="1546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3400" y="1600200"/>
            <a:ext cx="5943600" cy="46831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 More dense along the coastal areas, especially between San Diego, LA, and San Francisco.</a:t>
            </a:r>
          </a:p>
          <a:p>
            <a:pPr eaLnBrk="1" hangingPunct="1">
              <a:defRPr/>
            </a:pPr>
            <a:r>
              <a:rPr lang="en-US" sz="2800" smtClean="0"/>
              <a:t>Other urban centers exist around Seattle and Portland.</a:t>
            </a:r>
          </a:p>
          <a:p>
            <a:pPr eaLnBrk="1" hangingPunct="1">
              <a:buFont typeface="Wingdings 3" pitchFamily="18" charset="2"/>
              <a:buNone/>
              <a:defRPr/>
            </a:pPr>
            <a:endParaRPr lang="en-US" sz="2800" smtClean="0"/>
          </a:p>
        </p:txBody>
      </p:sp>
      <p:pic>
        <p:nvPicPr>
          <p:cNvPr id="62470" name="Picture 6" descr="T447_Los_Angeles_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2438" y="3584575"/>
            <a:ext cx="4881562" cy="3273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Economic Activity</a:t>
            </a:r>
          </a:p>
        </p:txBody>
      </p:sp>
      <p:sp>
        <p:nvSpPr>
          <p:cNvPr id="1587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4349750" cy="4498975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en-US" sz="2800" smtClean="0"/>
          </a:p>
          <a:p>
            <a:pPr eaLnBrk="1" hangingPunct="1">
              <a:buFont typeface="Wingdings 3" pitchFamily="18" charset="2"/>
              <a:buNone/>
            </a:pPr>
            <a:r>
              <a:rPr lang="en-US" sz="2800" smtClean="0"/>
              <a:t>	Movie Industry</a:t>
            </a:r>
          </a:p>
          <a:p>
            <a:pPr eaLnBrk="1" hangingPunct="1"/>
            <a:r>
              <a:rPr lang="en-US" sz="2800" smtClean="0"/>
              <a:t>Wine (Napa and Sonoma)</a:t>
            </a:r>
          </a:p>
          <a:p>
            <a:pPr eaLnBrk="1" hangingPunct="1"/>
            <a:r>
              <a:rPr lang="en-US" sz="2800" smtClean="0"/>
              <a:t>Tourism</a:t>
            </a:r>
          </a:p>
          <a:p>
            <a:pPr eaLnBrk="1" hangingPunct="1"/>
            <a:r>
              <a:rPr lang="en-US" sz="2800" smtClean="0"/>
              <a:t>Fishing on the coast</a:t>
            </a:r>
          </a:p>
        </p:txBody>
      </p:sp>
      <p:pic>
        <p:nvPicPr>
          <p:cNvPr id="64518" name="Picture 6" descr="hollywood-sign-addres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533400"/>
            <a:ext cx="1295400" cy="962025"/>
          </a:xfrm>
          <a:prstGeom prst="rect">
            <a:avLst/>
          </a:prstGeom>
          <a:noFill/>
        </p:spPr>
      </p:pic>
      <p:pic>
        <p:nvPicPr>
          <p:cNvPr id="64520" name="Picture 8" descr="hollywood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2362200"/>
            <a:ext cx="1019175" cy="1362075"/>
          </a:xfrm>
          <a:prstGeom prst="rect">
            <a:avLst/>
          </a:prstGeom>
          <a:noFill/>
        </p:spPr>
      </p:pic>
      <p:pic>
        <p:nvPicPr>
          <p:cNvPr id="64522" name="Picture 10" descr="10_52_57---Vineyard_web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96200" y="3962400"/>
            <a:ext cx="857250" cy="128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Western Politics</a:t>
            </a:r>
          </a:p>
        </p:txBody>
      </p:sp>
      <p:sp>
        <p:nvSpPr>
          <p:cNvPr id="1597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West coast states are known for their liberalism in politics. </a:t>
            </a:r>
          </a:p>
          <a:p>
            <a:pPr eaLnBrk="1" hangingPunct="1">
              <a:defRPr/>
            </a:pPr>
            <a:r>
              <a:rPr lang="en-US" smtClean="0"/>
              <a:t>Examples: Oregon has legalized euthanasia, all have legalized medicinal marijuana, California recognizes same-sex marriage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earth is divided into different sections, based on certain shared traits.</a:t>
            </a:r>
          </a:p>
          <a:p>
            <a:r>
              <a:rPr lang="en-US" dirty="0" smtClean="0"/>
              <a:t>Region may be based on :	</a:t>
            </a:r>
          </a:p>
          <a:p>
            <a:pPr lvl="1"/>
            <a:r>
              <a:rPr lang="en-US" dirty="0" smtClean="0"/>
              <a:t>Same Climate</a:t>
            </a:r>
          </a:p>
          <a:p>
            <a:pPr lvl="1"/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Language and culture</a:t>
            </a:r>
          </a:p>
          <a:p>
            <a:pPr lvl="1"/>
            <a:r>
              <a:rPr lang="en-US" dirty="0" smtClean="0"/>
              <a:t>Landforms</a:t>
            </a:r>
            <a:endParaRPr lang="en-US" dirty="0"/>
          </a:p>
          <a:p>
            <a:pPr lvl="1"/>
            <a:r>
              <a:rPr lang="en-US" dirty="0" smtClean="0"/>
              <a:t>Examples: the Middle East, Latin America, the Tropics</a:t>
            </a:r>
          </a:p>
        </p:txBody>
      </p:sp>
    </p:spTree>
    <p:extLst>
      <p:ext uri="{BB962C8B-B14F-4D97-AF65-F5344CB8AC3E}">
        <p14:creationId xmlns:p14="http://schemas.microsoft.com/office/powerpoint/2010/main" val="50121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Human-Environment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deals with how people interact with their surroundings.</a:t>
            </a:r>
          </a:p>
          <a:p>
            <a:r>
              <a:rPr lang="en-US" dirty="0" smtClean="0"/>
              <a:t>People depend on their environment</a:t>
            </a:r>
          </a:p>
          <a:p>
            <a:r>
              <a:rPr lang="en-US" dirty="0" smtClean="0"/>
              <a:t>People modify (change) the environment</a:t>
            </a:r>
          </a:p>
          <a:p>
            <a:r>
              <a:rPr lang="en-US" dirty="0" smtClean="0"/>
              <a:t>People adapt to their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45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 answers the question: “Where is it?”</a:t>
            </a:r>
          </a:p>
          <a:p>
            <a:r>
              <a:rPr lang="en-US" dirty="0" smtClean="0"/>
              <a:t>There are two types of location:</a:t>
            </a:r>
          </a:p>
          <a:p>
            <a:pPr lvl="1"/>
            <a:r>
              <a:rPr lang="en-US" dirty="0" smtClean="0"/>
              <a:t>Relative location:</a:t>
            </a:r>
          </a:p>
          <a:p>
            <a:pPr lvl="2"/>
            <a:r>
              <a:rPr lang="en-US" dirty="0" smtClean="0"/>
              <a:t>Location of a place compared to other places (ex., near the hospital, down the street, next to Harmon’s)</a:t>
            </a:r>
          </a:p>
          <a:p>
            <a:pPr lvl="1"/>
            <a:r>
              <a:rPr lang="en-US" dirty="0" smtClean="0"/>
              <a:t>Absolute location:</a:t>
            </a:r>
          </a:p>
          <a:p>
            <a:pPr lvl="2"/>
            <a:r>
              <a:rPr lang="en-US" dirty="0" smtClean="0"/>
              <a:t>This is the exact location of a place (ex., coordinates, address)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14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answers the question: “What is it like there?”</a:t>
            </a:r>
          </a:p>
          <a:p>
            <a:r>
              <a:rPr lang="en-US" dirty="0" smtClean="0"/>
              <a:t>A place can be described by special characteristics</a:t>
            </a:r>
          </a:p>
          <a:p>
            <a:r>
              <a:rPr lang="en-US" dirty="0" smtClean="0"/>
              <a:t>Characteristics can be human or physical</a:t>
            </a:r>
          </a:p>
          <a:p>
            <a:r>
              <a:rPr lang="en-US" dirty="0" smtClean="0"/>
              <a:t>Human characteristics can include: Languages, holidays/traditions, clothing styles, political ideals, architecture</a:t>
            </a:r>
          </a:p>
          <a:p>
            <a:r>
              <a:rPr lang="en-US" dirty="0" smtClean="0"/>
              <a:t>Physical characteristics are: mountains, oceans, rivers, climate, animals, vegetation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9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Class Outline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Northeast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South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Midwest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West </a:t>
            </a:r>
          </a:p>
        </p:txBody>
      </p:sp>
      <p:pic>
        <p:nvPicPr>
          <p:cNvPr id="7173" name="Picture 5" descr="0511-0710-1111-57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895600"/>
            <a:ext cx="2962275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ass">
  <a:themeElements>
    <a:clrScheme name="Compass 5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333333"/>
      </a:accent1>
      <a:accent2>
        <a:srgbClr val="9383B3"/>
      </a:accent2>
      <a:accent3>
        <a:srgbClr val="B5B5BA"/>
      </a:accent3>
      <a:accent4>
        <a:srgbClr val="DADADA"/>
      </a:accent4>
      <a:accent5>
        <a:srgbClr val="ADADAD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Compass 1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4C0000"/>
        </a:accent1>
        <a:accent2>
          <a:srgbClr val="FF9900"/>
        </a:accent2>
        <a:accent3>
          <a:srgbClr val="C0AAAA"/>
        </a:accent3>
        <a:accent4>
          <a:srgbClr val="DADADA"/>
        </a:accent4>
        <a:accent5>
          <a:srgbClr val="B2AAAA"/>
        </a:accent5>
        <a:accent6>
          <a:srgbClr val="E78A00"/>
        </a:accent6>
        <a:hlink>
          <a:srgbClr val="FFDF57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7A5C40"/>
        </a:accent1>
        <a:accent2>
          <a:srgbClr val="FFFF99"/>
        </a:accent2>
        <a:accent3>
          <a:srgbClr val="D3C3B8"/>
        </a:accent3>
        <a:accent4>
          <a:srgbClr val="DADADA"/>
        </a:accent4>
        <a:accent5>
          <a:srgbClr val="BEB5AF"/>
        </a:accent5>
        <a:accent6>
          <a:srgbClr val="E7E78A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005452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AB3B3"/>
        </a:accent5>
        <a:accent6>
          <a:srgbClr val="00B95C"/>
        </a:accent6>
        <a:hlink>
          <a:srgbClr val="CC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333333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ADADAD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0048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AAB1AA"/>
        </a:accent5>
        <a:accent6>
          <a:srgbClr val="6E8704"/>
        </a:accent6>
        <a:hlink>
          <a:srgbClr val="99FF33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57574D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B4B4B2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8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X:Templates:Presentations:Designs:Compass</Template>
  <TotalTime>11129</TotalTime>
  <Words>1629</Words>
  <Application>Microsoft Macintosh PowerPoint</Application>
  <PresentationFormat>On-screen Show (4:3)</PresentationFormat>
  <Paragraphs>245</Paragraphs>
  <Slides>47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Times</vt:lpstr>
      <vt:lpstr>Wingdings 3</vt:lpstr>
      <vt:lpstr>Arial</vt:lpstr>
      <vt:lpstr>Times New Roman</vt:lpstr>
      <vt:lpstr>Wingdings</vt:lpstr>
      <vt:lpstr>Compass</vt:lpstr>
      <vt:lpstr>Geography and Regions of the United States</vt:lpstr>
      <vt:lpstr>What is Geography?</vt:lpstr>
      <vt:lpstr>Five Themes of Geography</vt:lpstr>
      <vt:lpstr>Movement</vt:lpstr>
      <vt:lpstr>Region</vt:lpstr>
      <vt:lpstr>Human-Environment Interaction</vt:lpstr>
      <vt:lpstr>Location </vt:lpstr>
      <vt:lpstr>Place</vt:lpstr>
      <vt:lpstr>Class Outline</vt:lpstr>
      <vt:lpstr>The Northeast</vt:lpstr>
      <vt:lpstr>Physical Geography of Northeast</vt:lpstr>
      <vt:lpstr>Climate and Vegetation of Northeast: Humid Continental</vt:lpstr>
      <vt:lpstr>Historical Geography of the Northeast</vt:lpstr>
      <vt:lpstr>Population Geography of the Northeast</vt:lpstr>
      <vt:lpstr>Land Use in the Northeast</vt:lpstr>
      <vt:lpstr>Economic Geography</vt:lpstr>
      <vt:lpstr>New England Legacy</vt:lpstr>
      <vt:lpstr>New England Politics</vt:lpstr>
      <vt:lpstr>The South</vt:lpstr>
      <vt:lpstr>Climate and Vegetation of the South</vt:lpstr>
      <vt:lpstr>Economic Geography of the South</vt:lpstr>
      <vt:lpstr>Political Activity</vt:lpstr>
      <vt:lpstr>Midwest</vt:lpstr>
      <vt:lpstr>Physical Geography of Midwest</vt:lpstr>
      <vt:lpstr>Climate of the Midwest:  Humid Continental</vt:lpstr>
      <vt:lpstr>Historical Geography of the Midwest</vt:lpstr>
      <vt:lpstr>Population</vt:lpstr>
      <vt:lpstr>Economic Geography</vt:lpstr>
      <vt:lpstr>Breadbasket of the USA</vt:lpstr>
      <vt:lpstr>Great Plains Region</vt:lpstr>
      <vt:lpstr>Physical Geography of  the Great Plains</vt:lpstr>
      <vt:lpstr>Climate of the Great Plains</vt:lpstr>
      <vt:lpstr>Historical Geography of the Great Plains</vt:lpstr>
      <vt:lpstr>Homestead Act of 1862</vt:lpstr>
      <vt:lpstr>Population of the Great Plains</vt:lpstr>
      <vt:lpstr>Mountain and Basin States</vt:lpstr>
      <vt:lpstr>Physical Geography </vt:lpstr>
      <vt:lpstr>Climates</vt:lpstr>
      <vt:lpstr>Historical Geography </vt:lpstr>
      <vt:lpstr>Population Geography</vt:lpstr>
      <vt:lpstr>Economic Activity</vt:lpstr>
      <vt:lpstr>Pacific Coast States</vt:lpstr>
      <vt:lpstr>Physical Geography of West Coast</vt:lpstr>
      <vt:lpstr>Southern California</vt:lpstr>
      <vt:lpstr>Population Geography</vt:lpstr>
      <vt:lpstr>Economic Activity</vt:lpstr>
      <vt:lpstr>Western Politics</vt:lpstr>
    </vt:vector>
  </TitlesOfParts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Regions of the United States</dc:title>
  <dc:creator>Audrey Mohan</dc:creator>
  <cp:lastModifiedBy>Microsoft Office User</cp:lastModifiedBy>
  <cp:revision>67</cp:revision>
  <dcterms:created xsi:type="dcterms:W3CDTF">2005-09-01T15:38:50Z</dcterms:created>
  <dcterms:modified xsi:type="dcterms:W3CDTF">2017-08-29T15:22:23Z</dcterms:modified>
</cp:coreProperties>
</file>